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2" r:id="rId2"/>
    <p:sldMasterId id="2147483684" r:id="rId3"/>
    <p:sldMasterId id="2147483696" r:id="rId4"/>
    <p:sldMasterId id="2147483708" r:id="rId5"/>
  </p:sldMasterIdLst>
  <p:notesMasterIdLst>
    <p:notesMasterId r:id="rId73"/>
  </p:notesMasterIdLst>
  <p:sldIdLst>
    <p:sldId id="256" r:id="rId6"/>
    <p:sldId id="259" r:id="rId7"/>
    <p:sldId id="290" r:id="rId8"/>
    <p:sldId id="274" r:id="rId9"/>
    <p:sldId id="275" r:id="rId10"/>
    <p:sldId id="299" r:id="rId11"/>
    <p:sldId id="300" r:id="rId12"/>
    <p:sldId id="293" r:id="rId13"/>
    <p:sldId id="330" r:id="rId14"/>
    <p:sldId id="332" r:id="rId15"/>
    <p:sldId id="333" r:id="rId16"/>
    <p:sldId id="334" r:id="rId17"/>
    <p:sldId id="335" r:id="rId18"/>
    <p:sldId id="336" r:id="rId19"/>
    <p:sldId id="351" r:id="rId20"/>
    <p:sldId id="350" r:id="rId21"/>
    <p:sldId id="339" r:id="rId22"/>
    <p:sldId id="340" r:id="rId23"/>
    <p:sldId id="341" r:id="rId24"/>
    <p:sldId id="342" r:id="rId25"/>
    <p:sldId id="343" r:id="rId26"/>
    <p:sldId id="344" r:id="rId27"/>
    <p:sldId id="345" r:id="rId28"/>
    <p:sldId id="346" r:id="rId29"/>
    <p:sldId id="347" r:id="rId30"/>
    <p:sldId id="352" r:id="rId31"/>
    <p:sldId id="349" r:id="rId32"/>
    <p:sldId id="294" r:id="rId33"/>
    <p:sldId id="356" r:id="rId34"/>
    <p:sldId id="359" r:id="rId35"/>
    <p:sldId id="358" r:id="rId36"/>
    <p:sldId id="360" r:id="rId37"/>
    <p:sldId id="362" r:id="rId38"/>
    <p:sldId id="295"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282" r:id="rId69"/>
    <p:sldId id="353" r:id="rId70"/>
    <p:sldId id="354" r:id="rId71"/>
    <p:sldId id="355"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autoAdjust="0"/>
    <p:restoredTop sz="82792" autoAdjust="0"/>
  </p:normalViewPr>
  <p:slideViewPr>
    <p:cSldViewPr snapToGrid="0" snapToObjects="1">
      <p:cViewPr varScale="1">
        <p:scale>
          <a:sx n="63" d="100"/>
          <a:sy n="63" d="100"/>
        </p:scale>
        <p:origin x="-76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4-09T06:48:10.854"/>
    </inkml:context>
    <inkml:brush xml:id="br0">
      <inkml:brushProperty name="width" value="0.05292" units="cm"/>
      <inkml:brushProperty name="height" value="0.05292" units="cm"/>
      <inkml:brushProperty name="color" value="#FF0000"/>
    </inkml:brush>
  </inkml:definitions>
  <inkml:trace contextRef="#ctx0" brushRef="#br0">2642 3846 8,'-35'0'23,"21"0"-3,7 0-3,7 0-2,0 0-4,0 0-2,0 0-2,24 0-3,8 0 0,8 0 0,14 4 1,13-4-3,14 8 0,13-8 0,16 0 0,10 0 0,13-7 0,7-4 0,8-1 0,2-4 3,3 2-3,-6-4 0,-4 4 0,-16 2-1,-6 4 0,-20 2 0,-17 6 0,-16-4-1,-17 4 0,-14 0 0,-13 0-2,-9 5-4,-15-5-10,0 0-23,0 0 0,-16-14-1</inkml:trace>
  <inkml:trace contextRef="#ctx0" brushRef="#br0" timeOffset="1225">3715 3893 8,'-3'35'11,"0"-17"3,3 0-4,0 6 1,0 5-2,5-1-2,1 6-3,0-2 2,6 4-3,1 3 1,5-1-1,2 3-1,9-2-1,1-4 2,9 1-1,5-1 0,9 1 3,7-4-3,9-3 2,7-2-3,6-3 1,8-5-1,7 0 0,8-7 0,5-4-1,10-4 0,6-4 1,8 0 0,5-10-1,7 0 2,4-4-2,4-3 1,1-3-1,3-3 2,3-1-2,3-5 1,3-2 1,7-1-2,3-3 1,10 2 0,6-3-1,4 4 1,5-2 0,7 6-1,2-1 1,-2 5-1,-1 3 1,-2 3-1,-2 4 1,-1 4 0,0 5 0,-4 5 0,1 5 1,1 5-1,-1 3 1,-1 6 1,0 5-1,-3 0-1,-9 8 0,-1 3 1,-2 6-1,-10 5 0,-1 6 0,-8 4-1,-3 4 2,-5 5-2,-3 6 1,-6-3 0,-7 3 0,-6-1 0,-4 4-1,-7 0 2,-8-3-1,-8 5 0,-6-5 0,-8-1 1,-4-3 0,-11-6-1,-7-3 0,-10-9 0,-8-5 0,-10-9 0,-10-6 0,-9-5-1,-7-3 1,-9-6-1,-4-4 1,-5-11-1,0 0 0,0 0-2,0 0 1,-9 0-3,1-14-2,8 14-7,-9-18-22,6 6-5,3 12-2</inkml:trace>
  <inkml:trace contextRef="#ctx0" brushRef="#br0" timeOffset="2023">13845 5347 16,'-11'-6'20,"11"6"-2,0 0 0,0 0-3,-7 12-3,10-1 0,-3 1-4,4 6 3,-4 0-4,10 9-2,-5-1 1,4 6-3,-1 0 0,2 7 0,-3 0-2,5 2 1,-3-1-1,2 2 0,0-3 0,-1-4 0,-1-4 0,-1-2 0,0-7 0,-3-6-1,-2-3 1,-3-13 0,0 11 0,0-11-1,-9 0 1,-2-3-1,-5-2 1,-4-2-1,-5-2 0,-5-1 0,-5-1 1,-3 2-1,-4 1 0,-2-1 0,-1 3 1,0 2-1,1 4 0,0 0 1,2 0-1,7 4 0,1 1 0,5 1 1,5 2-1,5-1 0,4 1 0,5-1 0,10-7 0,-12 8 0,12-8 0,0 0 0,0 0 0,0 0 0,0 0-1,0 0-1,0 0-2,0 0-6,15-5-25,-15 5-6,11-14-2,-2 3 3</inkml:trace>
</inkml:ink>
</file>

<file path=ppt/ink/ink2.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04-05T12:13:43.5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309 0,'0'36,"-36"-36,36 26,-26 9,26-8,-35-27,35 35,-27-35,-8 0,9 27,-36 8,27-35,35 26,-27-26</inkml:trace>
  <inkml:trace contextRef="#ctx0" brushRef="#br0" timeOffset="1761">27 36,'26'0,"9"0,-35 26,27-26,8 35,-9-35,10 27,-10 8,9-35,-8 27,8-27</inkml:trace>
  <inkml:trace contextRef="#ctx0" brushRef="#br0" timeOffset="4614">767 9,'-26'27,"-36"-1,27-26,8 35,-8-35,35 27,-26-27,26 35,-36-35,10 0,26 27,-35-27</inkml:trace>
  <inkml:trace contextRef="#ctx0" brushRef="#br0" timeOffset="5998">485 36,'0'26,"62"-26,-62 35,35-35,-35 27,27-27,-27 35,35-35,-35 27,62 8,-36-9</inkml:trace>
</inkml:ink>
</file>

<file path=ppt/ink/ink3.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04-05T12:16:03.66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309 0,'0'36,"-36"-36,36 26,-26 9,26-8,-35-27,35 35,-27-35,-8 0,9 27,-36 8,27-35,35 26,-27-26</inkml:trace>
  <inkml:trace contextRef="#ctx0" brushRef="#br0" timeOffset="1">27 36,'26'0,"9"0,-35 26,27-26,8 35,-9-35,10 27,-10 8,9-35,-8 27,8-27</inkml:trace>
  <inkml:trace contextRef="#ctx0" brushRef="#br0" timeOffset="2">767 9,'-26'27,"-36"-1,27-26,8 35,-8-35,35 27,-26-27,26 35,-36-35,10 0,26 27,-35-27</inkml:trace>
  <inkml:trace contextRef="#ctx0" brushRef="#br0" timeOffset="3">485 36,'0'26,"62"-26,-62 35,35-35,-35 27,27-27,-27 35,35-35,-35 27,62 8,-36-9</inkml:trace>
</inkml:ink>
</file>

<file path=ppt/ink/ink4.xml><?xml version="1.0" encoding="utf-8"?>
<inkml:ink xmlns:inkml="http://www.w3.org/2003/InkML">
  <inkml:definitions>
    <inkml:context xml:id="ctx0">
      <inkml:inkSource xml:id="inkSrc0">
        <inkml:traceFormat>
          <inkml:channel name="X" type="integer" max="1280" units="cm"/>
          <inkml:channel name="Y" type="integer" max="800" units="cm"/>
        </inkml:traceFormat>
        <inkml:channelProperties>
          <inkml:channelProperty channel="X" name="resolution" value="28.31858" units="1/cm"/>
          <inkml:channelProperty channel="Y" name="resolution" value="28.36879" units="1/cm"/>
        </inkml:channelProperties>
      </inkml:inkSource>
      <inkml:timestamp xml:id="ts0" timeString="2012-04-05T12:16:10.1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309 0,'0'36,"-36"-36,36 26,-26 9,26-8,-35-27,35 35,-27-35,-8 0,9 27,-36 8,27-35,35 26,-27-26</inkml:trace>
  <inkml:trace contextRef="#ctx0" brushRef="#br0" timeOffset="1">27 36,'26'0,"9"0,-35 26,27-26,8 35,-9-35,10 27,-10 8,9-35,-8 27,8-27</inkml:trace>
  <inkml:trace contextRef="#ctx0" brushRef="#br0" timeOffset="2">767 9,'-26'27,"-36"-1,27-26,8 35,-8-35,35 27,-26-27,26 35,-36-35,10 0,26 27,-35-27</inkml:trace>
  <inkml:trace contextRef="#ctx0" brushRef="#br0" timeOffset="3">485 36,'0'26,"62"-26,-62 35,35-35,-35 27,27-27,-27 35,35-35,-35 27,62 8,-36-9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32B94B-DF70-6743-B894-D068E661E40A}" type="datetimeFigureOut">
              <a:rPr lang="en-US" smtClean="0"/>
              <a:pPr/>
              <a:t>3/6/14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F3EBBD-C546-FC48-B7B3-0C656D97E2B1}" type="slidenum">
              <a:rPr lang="en-US" smtClean="0"/>
              <a:pPr/>
              <a:t>‹#›</a:t>
            </a:fld>
            <a:endParaRPr lang="en-US"/>
          </a:p>
        </p:txBody>
      </p:sp>
    </p:spTree>
    <p:extLst>
      <p:ext uri="{BB962C8B-B14F-4D97-AF65-F5344CB8AC3E}">
        <p14:creationId xmlns:p14="http://schemas.microsoft.com/office/powerpoint/2010/main" val="19475761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en.wikipedia.org/wiki/Microsoft_Visio" TargetMode="External"/><Relationship Id="rId12" Type="http://schemas.openxmlformats.org/officeDocument/2006/relationships/hyperlink" Target="http://en.wikipedia.org/wiki/PowerDesigner" TargetMode="External"/><Relationship Id="rId13" Type="http://schemas.openxmlformats.org/officeDocument/2006/relationships/hyperlink" Target="http://en.wikipedia.org/wiki/TOAD_(software)" TargetMode="External"/><Relationship Id="rId14" Type="http://schemas.openxmlformats.org/officeDocument/2006/relationships/hyperlink" Target="http://en.wikipedia.org/wiki/DeZign_for_Databases" TargetMode="External"/><Relationship Id="rId15" Type="http://schemas.openxmlformats.org/officeDocument/2006/relationships/hyperlink" Target="http://en.wikipedia.org/wiki/Devgems_Data_Modeler" TargetMode="External"/><Relationship Id="rId16" Type="http://schemas.openxmlformats.org/officeDocument/2006/relationships/hyperlink" Target="http://en.wikipedia.org/wiki/OmniGraffle" TargetMode="External"/><Relationship Id="rId17" Type="http://schemas.openxmlformats.org/officeDocument/2006/relationships/hyperlink" Target="http://en.wikipedia.org/wiki/MySQL_Workbench" TargetMode="External"/><Relationship Id="rId18" Type="http://schemas.openxmlformats.org/officeDocument/2006/relationships/hyperlink" Target="http://en.wikipedia.org/wiki/Oracle_SQL_Developer" TargetMode="External"/><Relationship Id="rId19" Type="http://schemas.openxmlformats.org/officeDocument/2006/relationships/hyperlink" Target="http://en.wikipedia.org/wiki/Information_Engineering_Facility" TargetMode="External"/><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en.wikipedia.org/wiki/Barker's_Notation" TargetMode="External"/><Relationship Id="rId4" Type="http://schemas.openxmlformats.org/officeDocument/2006/relationships/hyperlink" Target="http://en.wikipedia.org/wiki/Structured_Systems_Analysis_and_Design_Method" TargetMode="External"/><Relationship Id="rId5" Type="http://schemas.openxmlformats.org/officeDocument/2006/relationships/hyperlink" Target="http://en.wikipedia.org/wiki/Information_Engineering" TargetMode="External"/><Relationship Id="rId6" Type="http://schemas.openxmlformats.org/officeDocument/2006/relationships/hyperlink" Target="http://en.wikipedia.org/wiki/CACI" TargetMode="External"/><Relationship Id="rId7" Type="http://schemas.openxmlformats.org/officeDocument/2006/relationships/hyperlink" Target="http://en.wikipedia.org/wiki/Oracle_Corporation" TargetMode="External"/><Relationship Id="rId8" Type="http://schemas.openxmlformats.org/officeDocument/2006/relationships/hyperlink" Target="http://en.wikipedia.org/wiki/Computer-aided_software_engineering" TargetMode="External"/><Relationship Id="rId9" Type="http://schemas.openxmlformats.org/officeDocument/2006/relationships/hyperlink" Target="http://en.wikipedia.org/wiki/Architecture_of_Integrated_Information_Systems" TargetMode="External"/><Relationship Id="rId10" Type="http://schemas.openxmlformats.org/officeDocument/2006/relationships/hyperlink" Target="http://en.wikipedia.org/wiki/System_Architect_(softwar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1</a:t>
            </a:fld>
            <a:endParaRPr lang="en-US"/>
          </a:p>
        </p:txBody>
      </p:sp>
    </p:spTree>
    <p:extLst>
      <p:ext uri="{BB962C8B-B14F-4D97-AF65-F5344CB8AC3E}">
        <p14:creationId xmlns:p14="http://schemas.microsoft.com/office/powerpoint/2010/main" val="1809071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Crow's Foot notation is used in </a:t>
            </a:r>
            <a:r>
              <a:rPr lang="en-US">
                <a:latin typeface="Times New Roman" charset="0"/>
                <a:hlinkClick r:id="rId3" tooltip="Barker's Notation"/>
              </a:rPr>
              <a:t>Barker's Notation</a:t>
            </a:r>
            <a:r>
              <a:rPr lang="en-US">
                <a:latin typeface="Times New Roman" charset="0"/>
              </a:rPr>
              <a:t>, </a:t>
            </a:r>
            <a:r>
              <a:rPr lang="en-US">
                <a:latin typeface="Times New Roman" charset="0"/>
                <a:hlinkClick r:id="rId4" tooltip="Structured Systems Analysis and Design Method"/>
              </a:rPr>
              <a:t>SSADM</a:t>
            </a:r>
            <a:r>
              <a:rPr lang="en-US">
                <a:latin typeface="Times New Roman" charset="0"/>
              </a:rPr>
              <a:t> and </a:t>
            </a:r>
            <a:r>
              <a:rPr lang="en-US">
                <a:latin typeface="Times New Roman" charset="0"/>
                <a:hlinkClick r:id="rId5" tooltip="Information Engineering"/>
              </a:rPr>
              <a:t>Information Engineering</a:t>
            </a:r>
            <a:r>
              <a:rPr lang="en-US">
                <a:latin typeface="Times New Roman" charset="0"/>
              </a:rPr>
              <a:t>. Crow's Foot diagrams represent entities as boxes, and relationships as lines between the boxes. Different shapes at the ends of these lines represent the cardinality of the relationship.</a:t>
            </a:r>
          </a:p>
          <a:p>
            <a:r>
              <a:rPr lang="en-US">
                <a:latin typeface="Times New Roman" charset="0"/>
              </a:rPr>
              <a:t>Crow's Foot notation was used in the 1980s by the consultancy practice </a:t>
            </a:r>
            <a:r>
              <a:rPr lang="en-US">
                <a:latin typeface="Times New Roman" charset="0"/>
                <a:hlinkClick r:id="rId6" tooltip="CACI"/>
              </a:rPr>
              <a:t>CACI</a:t>
            </a:r>
            <a:r>
              <a:rPr lang="en-US">
                <a:latin typeface="Times New Roman" charset="0"/>
              </a:rPr>
              <a:t>. Many of the consultants at CACI (including Richard Barker) subsequently moved to </a:t>
            </a:r>
            <a:r>
              <a:rPr lang="en-US">
                <a:latin typeface="Times New Roman" charset="0"/>
                <a:hlinkClick r:id="rId7" tooltip="Oracle Corporation"/>
              </a:rPr>
              <a:t>Oracle</a:t>
            </a:r>
            <a:r>
              <a:rPr lang="en-US">
                <a:latin typeface="Times New Roman" charset="0"/>
              </a:rPr>
              <a:t> UK, where they developed the early versions of Oracle's</a:t>
            </a:r>
            <a:r>
              <a:rPr lang="en-US">
                <a:latin typeface="Times New Roman" charset="0"/>
                <a:hlinkClick r:id="rId8" tooltip="Computer-aided software engineering"/>
              </a:rPr>
              <a:t>CASE</a:t>
            </a:r>
            <a:r>
              <a:rPr lang="en-US">
                <a:latin typeface="Times New Roman" charset="0"/>
              </a:rPr>
              <a:t> tools, introducing the notation to a wider audience. The following tools use Crow's Foot notation: </a:t>
            </a:r>
            <a:r>
              <a:rPr lang="en-US">
                <a:latin typeface="Times New Roman" charset="0"/>
                <a:hlinkClick r:id="rId9" tooltip="Architecture of Integrated Information Systems"/>
              </a:rPr>
              <a:t>ARIS</a:t>
            </a:r>
            <a:r>
              <a:rPr lang="en-US">
                <a:latin typeface="Times New Roman" charset="0"/>
              </a:rPr>
              <a:t>, </a:t>
            </a:r>
            <a:r>
              <a:rPr lang="en-US">
                <a:latin typeface="Times New Roman" charset="0"/>
                <a:hlinkClick r:id="rId10" tooltip="System Architect (software)"/>
              </a:rPr>
              <a:t>System Architect</a:t>
            </a:r>
            <a:r>
              <a:rPr lang="en-US">
                <a:latin typeface="Times New Roman" charset="0"/>
              </a:rPr>
              <a:t>, </a:t>
            </a:r>
            <a:r>
              <a:rPr lang="en-US">
                <a:latin typeface="Times New Roman" charset="0"/>
                <a:hlinkClick r:id="rId11" tooltip="Microsoft Visio"/>
              </a:rPr>
              <a:t>Visio</a:t>
            </a:r>
            <a:r>
              <a:rPr lang="en-US">
                <a:latin typeface="Times New Roman" charset="0"/>
              </a:rPr>
              <a:t>, </a:t>
            </a:r>
            <a:r>
              <a:rPr lang="en-US">
                <a:latin typeface="Times New Roman" charset="0"/>
                <a:hlinkClick r:id="rId12" tooltip="PowerDesigner"/>
              </a:rPr>
              <a:t>PowerDesigner</a:t>
            </a:r>
            <a:r>
              <a:rPr lang="en-US">
                <a:latin typeface="Times New Roman" charset="0"/>
              </a:rPr>
              <a:t>, </a:t>
            </a:r>
            <a:r>
              <a:rPr lang="en-US">
                <a:latin typeface="Times New Roman" charset="0"/>
                <a:hlinkClick r:id="rId13" tooltip="TOAD (software)"/>
              </a:rPr>
              <a:t>Toad Data Modeler</a:t>
            </a:r>
            <a:r>
              <a:rPr lang="en-US">
                <a:latin typeface="Times New Roman" charset="0"/>
              </a:rPr>
              <a:t>, </a:t>
            </a:r>
            <a:r>
              <a:rPr lang="en-US">
                <a:latin typeface="Times New Roman" charset="0"/>
                <a:hlinkClick r:id="rId14" tooltip="DeZign for Databases"/>
              </a:rPr>
              <a:t>DeZign for Databases</a:t>
            </a:r>
            <a:r>
              <a:rPr lang="en-US">
                <a:latin typeface="Times New Roman" charset="0"/>
              </a:rPr>
              <a:t>, </a:t>
            </a:r>
            <a:r>
              <a:rPr lang="en-US">
                <a:latin typeface="Times New Roman" charset="0"/>
                <a:hlinkClick r:id="rId15" tooltip="Devgems Data Modeler"/>
              </a:rPr>
              <a:t>Devgems Data Modeler</a:t>
            </a:r>
            <a:r>
              <a:rPr lang="en-US">
                <a:latin typeface="Times New Roman" charset="0"/>
              </a:rPr>
              <a:t>, </a:t>
            </a:r>
            <a:r>
              <a:rPr lang="en-US">
                <a:latin typeface="Times New Roman" charset="0"/>
                <a:hlinkClick r:id="rId16" tooltip="OmniGraffle"/>
              </a:rPr>
              <a:t>OmniGraffle</a:t>
            </a:r>
            <a:r>
              <a:rPr lang="en-US">
                <a:latin typeface="Times New Roman" charset="0"/>
              </a:rPr>
              <a:t>,</a:t>
            </a:r>
            <a:r>
              <a:rPr lang="en-US">
                <a:latin typeface="Times New Roman" charset="0"/>
                <a:hlinkClick r:id="rId17" tooltip="MySQL Workbench"/>
              </a:rPr>
              <a:t>MySQL Workbench</a:t>
            </a:r>
            <a:r>
              <a:rPr lang="en-US">
                <a:latin typeface="Times New Roman" charset="0"/>
              </a:rPr>
              <a:t> and </a:t>
            </a:r>
            <a:r>
              <a:rPr lang="en-US">
                <a:latin typeface="Times New Roman" charset="0"/>
                <a:hlinkClick r:id="rId18" tooltip="Oracle SQL Developer"/>
              </a:rPr>
              <a:t>SQL Developer Data Modeler</a:t>
            </a:r>
            <a:r>
              <a:rPr lang="en-US">
                <a:latin typeface="Times New Roman" charset="0"/>
              </a:rPr>
              <a:t>. CA's ICASE tool, CA Gen aka </a:t>
            </a:r>
            <a:r>
              <a:rPr lang="en-US">
                <a:latin typeface="Times New Roman" charset="0"/>
                <a:hlinkClick r:id="rId19" tooltip="Information Engineering Facility"/>
              </a:rPr>
              <a:t>Information Engineering Facility</a:t>
            </a:r>
            <a:r>
              <a:rPr lang="en-US">
                <a:latin typeface="Times New Roman" charset="0"/>
              </a:rPr>
              <a:t>also uses this notation. Historically XA Systems Silverrun-LDM (logial data model) also supported this notation.</a:t>
            </a:r>
          </a:p>
          <a:p>
            <a:endParaRPr lang="en-US">
              <a:latin typeface="Times New Roman" charset="0"/>
            </a:endParaRPr>
          </a:p>
        </p:txBody>
      </p:sp>
      <p:sp>
        <p:nvSpPr>
          <p:cNvPr id="4710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213FCB46-9B34-624B-9406-624BEFC856CC}" type="slidenum">
              <a:rPr lang="en-US">
                <a:solidFill>
                  <a:schemeClr val="tx1"/>
                </a:solidFill>
                <a:latin typeface="Times New Roman" charset="0"/>
              </a:rPr>
              <a:pPr/>
              <a:t>19</a:t>
            </a:fld>
            <a:endParaRPr lang="en-US">
              <a:solidFill>
                <a:schemeClr val="tx1"/>
              </a:solidFill>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ndParaRPr>
          </a:p>
        </p:txBody>
      </p:sp>
      <p:sp>
        <p:nvSpPr>
          <p:cNvPr id="48132"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9916F0B9-EAA3-BD48-9BD5-86C6256C112D}" type="slidenum">
              <a:rPr lang="en-US">
                <a:solidFill>
                  <a:schemeClr val="tx1"/>
                </a:solidFill>
                <a:latin typeface="Times New Roman" charset="0"/>
              </a:rPr>
              <a:pPr/>
              <a:t>20</a:t>
            </a:fld>
            <a:endParaRPr lang="en-US">
              <a:solidFill>
                <a:schemeClr val="tx1"/>
              </a:solidFill>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rPr>
              <a:t>DBMS software selection is critical </a:t>
            </a:r>
          </a:p>
          <a:p>
            <a:pPr eaLnBrk="1" hangingPunct="1"/>
            <a:r>
              <a:rPr lang="en-US">
                <a:latin typeface="Times New Roman" charset="0"/>
              </a:rPr>
              <a:t>Advantages and disadvantages need study</a:t>
            </a:r>
          </a:p>
          <a:p>
            <a:endParaRPr lang="en-US">
              <a:latin typeface="Times New Roman" charset="0"/>
            </a:endParaRPr>
          </a:p>
          <a:p>
            <a:r>
              <a:rPr lang="en-US">
                <a:latin typeface="Times New Roman" charset="0"/>
              </a:rPr>
              <a:t>Commercial matured DBMS: costly, lock-in</a:t>
            </a:r>
          </a:p>
          <a:p>
            <a:r>
              <a:rPr lang="en-US">
                <a:latin typeface="Times New Roman" charset="0"/>
              </a:rPr>
              <a:t>Open-source: no-cost, full control, need a lot of optimization, etc…, strong technical teams…</a:t>
            </a:r>
          </a:p>
          <a:p>
            <a:endParaRPr lang="en-US">
              <a:latin typeface="Times New Roman" charset="0"/>
            </a:endParaRPr>
          </a:p>
          <a:p>
            <a:r>
              <a:rPr lang="en-US">
                <a:latin typeface="Times New Roman" charset="0"/>
              </a:rPr>
              <a:t>Each industry has some typical use cases, if there is nothing special </a:t>
            </a:r>
            <a:r>
              <a:rPr lang="en-US">
                <a:latin typeface="Times New Roman" charset="0"/>
                <a:sym typeface="Wingdings" charset="0"/>
              </a:rPr>
              <a:t> just go for the normal use case / pattern</a:t>
            </a:r>
            <a:endParaRPr lang="en-US">
              <a:latin typeface="Times New Roman" charset="0"/>
            </a:endParaRPr>
          </a:p>
          <a:p>
            <a:r>
              <a:rPr lang="en-US">
                <a:latin typeface="Times New Roman" charset="0"/>
              </a:rPr>
              <a:t>E-commerce: WAMP</a:t>
            </a:r>
          </a:p>
          <a:p>
            <a:endParaRPr lang="en-US">
              <a:latin typeface="Times New Roman" charset="0"/>
            </a:endParaRPr>
          </a:p>
        </p:txBody>
      </p:sp>
      <p:sp>
        <p:nvSpPr>
          <p:cNvPr id="4915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EBCA9175-0753-9840-A20C-A2D4AD39709C}" type="slidenum">
              <a:rPr lang="en-US">
                <a:solidFill>
                  <a:schemeClr val="tx1"/>
                </a:solidFill>
                <a:latin typeface="Times New Roman" charset="0"/>
              </a:rPr>
              <a:pPr/>
              <a:t>22</a:t>
            </a:fld>
            <a:endParaRPr lang="en-US">
              <a:solidFill>
                <a:schemeClr val="tx1"/>
              </a:solidFill>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Times New Roman" charset="0"/>
              </a:rPr>
              <a:t>From technical point of view:</a:t>
            </a:r>
          </a:p>
          <a:p>
            <a:pPr eaLnBrk="1" hangingPunct="1"/>
            <a:endParaRPr lang="en-US" dirty="0" smtClean="0">
              <a:latin typeface="Times New Roman" charset="0"/>
            </a:endParaRPr>
          </a:p>
          <a:p>
            <a:pPr eaLnBrk="1" hangingPunct="1"/>
            <a:r>
              <a:rPr lang="en-US" dirty="0" smtClean="0">
                <a:latin typeface="Times New Roman" charset="0"/>
              </a:rPr>
              <a:t>DBMS </a:t>
            </a:r>
            <a:r>
              <a:rPr lang="en-US" dirty="0">
                <a:latin typeface="Times New Roman" charset="0"/>
              </a:rPr>
              <a:t>software selection is critical </a:t>
            </a:r>
          </a:p>
          <a:p>
            <a:pPr eaLnBrk="1" hangingPunct="1"/>
            <a:r>
              <a:rPr lang="en-US" dirty="0">
                <a:latin typeface="Times New Roman" charset="0"/>
              </a:rPr>
              <a:t>Advantages and disadvantages need study</a:t>
            </a:r>
          </a:p>
          <a:p>
            <a:endParaRPr lang="en-US" dirty="0">
              <a:latin typeface="Times New Roman" charset="0"/>
            </a:endParaRPr>
          </a:p>
          <a:p>
            <a:r>
              <a:rPr lang="en-US" dirty="0">
                <a:latin typeface="Times New Roman" charset="0"/>
              </a:rPr>
              <a:t>Commercial matured DBMS: costly, lock-in</a:t>
            </a:r>
          </a:p>
          <a:p>
            <a:r>
              <a:rPr lang="en-US" dirty="0">
                <a:latin typeface="Times New Roman" charset="0"/>
              </a:rPr>
              <a:t>Open-source: no-cost, full control, need a lot of optimization, etc…, strong technical teams…</a:t>
            </a:r>
          </a:p>
          <a:p>
            <a:endParaRPr lang="en-US" dirty="0">
              <a:latin typeface="Times New Roman" charset="0"/>
            </a:endParaRPr>
          </a:p>
          <a:p>
            <a:r>
              <a:rPr lang="en-US" dirty="0">
                <a:latin typeface="Times New Roman" charset="0"/>
              </a:rPr>
              <a:t>Each industry has some typical use cases, if there is nothing special </a:t>
            </a:r>
            <a:r>
              <a:rPr lang="en-US" dirty="0">
                <a:latin typeface="Times New Roman" charset="0"/>
                <a:sym typeface="Wingdings" charset="0"/>
              </a:rPr>
              <a:t> just go for the normal use case / pattern</a:t>
            </a:r>
            <a:endParaRPr lang="en-US" dirty="0">
              <a:latin typeface="Times New Roman" charset="0"/>
            </a:endParaRPr>
          </a:p>
          <a:p>
            <a:r>
              <a:rPr lang="en-US" dirty="0">
                <a:latin typeface="Times New Roman" charset="0"/>
              </a:rPr>
              <a:t>E-commerce: WAMP</a:t>
            </a:r>
          </a:p>
          <a:p>
            <a:endParaRPr lang="en-US" dirty="0">
              <a:latin typeface="Times New Roman" charset="0"/>
            </a:endParaRPr>
          </a:p>
        </p:txBody>
      </p:sp>
      <p:sp>
        <p:nvSpPr>
          <p:cNvPr id="4915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EBCA9175-0753-9840-A20C-A2D4AD39709C}" type="slidenum">
              <a:rPr lang="en-US">
                <a:solidFill>
                  <a:schemeClr val="tx1"/>
                </a:solidFill>
                <a:latin typeface="Times New Roman" charset="0"/>
              </a:rPr>
              <a:pPr/>
              <a:t>23</a:t>
            </a:fld>
            <a:endParaRPr lang="en-US">
              <a:solidFill>
                <a:schemeClr val="tx1"/>
              </a:solidFill>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120000"/>
              </a:lnSpc>
            </a:pPr>
            <a:r>
              <a:rPr lang="en-US" sz="2000" dirty="0" smtClean="0"/>
              <a:t>better </a:t>
            </a:r>
            <a:r>
              <a:rPr lang="en-US" sz="2000" i="1" dirty="0" smtClean="0"/>
              <a:t>model it as an entity </a:t>
            </a:r>
            <a:r>
              <a:rPr lang="en-US" sz="2000" dirty="0" smtClean="0"/>
              <a:t>with relationships (1-to-M and 1-to-N) from the two entities of the original relationship in the ERD</a:t>
            </a:r>
          </a:p>
          <a:p>
            <a:pPr lvl="2">
              <a:lnSpc>
                <a:spcPct val="120000"/>
              </a:lnSpc>
            </a:pPr>
            <a:endParaRPr lang="en-US" sz="2000" dirty="0" smtClean="0"/>
          </a:p>
          <a:p>
            <a:pPr lvl="2">
              <a:lnSpc>
                <a:spcPct val="120000"/>
              </a:lnSpc>
            </a:pPr>
            <a:r>
              <a:rPr lang="en-US" sz="2000" dirty="0" smtClean="0"/>
              <a:t>then apply the above (1-to-X) rule</a:t>
            </a:r>
            <a:endParaRPr lang="en-US" dirty="0" smtClean="0"/>
          </a:p>
          <a:p>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25</a:t>
            </a:fld>
            <a:endParaRPr lang="en-US"/>
          </a:p>
        </p:txBody>
      </p:sp>
    </p:spTree>
    <p:extLst>
      <p:ext uri="{BB962C8B-B14F-4D97-AF65-F5344CB8AC3E}">
        <p14:creationId xmlns:p14="http://schemas.microsoft.com/office/powerpoint/2010/main" val="1675600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ndParaRPr>
          </a:p>
        </p:txBody>
      </p:sp>
      <p:sp>
        <p:nvSpPr>
          <p:cNvPr id="50180"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22794D3-B344-D44D-B51B-878D57AA1B12}" type="slidenum">
              <a:rPr lang="en-US">
                <a:solidFill>
                  <a:schemeClr val="tx1"/>
                </a:solidFill>
                <a:latin typeface="Times New Roman" charset="0"/>
              </a:rPr>
              <a:pPr/>
              <a:t>26</a:t>
            </a:fld>
            <a:endParaRPr lang="en-US">
              <a:solidFill>
                <a:schemeClr val="tx1"/>
              </a:solidFill>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27</a:t>
            </a:fld>
            <a:endParaRPr lang="en-US"/>
          </a:p>
        </p:txBody>
      </p:sp>
    </p:spTree>
    <p:extLst>
      <p:ext uri="{BB962C8B-B14F-4D97-AF65-F5344CB8AC3E}">
        <p14:creationId xmlns:p14="http://schemas.microsoft.com/office/powerpoint/2010/main" val="1592966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Design a database for maintaining inventory data of NTUC </a:t>
            </a:r>
            <a:r>
              <a:rPr lang="en-US" dirty="0" err="1" smtClean="0">
                <a:solidFill>
                  <a:schemeClr val="tx1"/>
                </a:solidFill>
              </a:rPr>
              <a:t>FairPrice</a:t>
            </a:r>
            <a:r>
              <a:rPr lang="en-US" dirty="0" smtClean="0">
                <a:solidFill>
                  <a:schemeClr val="tx1"/>
                </a:solidFill>
              </a:rPr>
              <a:t>, the largest grocery retailer in Singapore with a network of more than 230 outlets.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B8F3EBBD-C546-FC48-B7B3-0C656D97E2B1}" type="slidenum">
              <a:rPr lang="en-US" smtClean="0"/>
              <a:pPr/>
              <a:t>29</a:t>
            </a:fld>
            <a:endParaRPr lang="en-US"/>
          </a:p>
        </p:txBody>
      </p:sp>
    </p:spTree>
    <p:extLst>
      <p:ext uri="{BB962C8B-B14F-4D97-AF65-F5344CB8AC3E}">
        <p14:creationId xmlns:p14="http://schemas.microsoft.com/office/powerpoint/2010/main" val="1592966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30</a:t>
            </a:fld>
            <a:endParaRPr lang="en-US"/>
          </a:p>
        </p:txBody>
      </p:sp>
    </p:spTree>
    <p:extLst>
      <p:ext uri="{BB962C8B-B14F-4D97-AF65-F5344CB8AC3E}">
        <p14:creationId xmlns:p14="http://schemas.microsoft.com/office/powerpoint/2010/main" val="1592966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31</a:t>
            </a:fld>
            <a:endParaRPr lang="en-US"/>
          </a:p>
        </p:txBody>
      </p:sp>
    </p:spTree>
    <p:extLst>
      <p:ext uri="{BB962C8B-B14F-4D97-AF65-F5344CB8AC3E}">
        <p14:creationId xmlns:p14="http://schemas.microsoft.com/office/powerpoint/2010/main" val="159296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US" sz="1200" dirty="0" smtClean="0"/>
              <a:t>Read the form and insert into </a:t>
            </a:r>
            <a:r>
              <a:rPr lang="en-US" sz="1200" dirty="0" err="1" smtClean="0"/>
              <a:t>datastore</a:t>
            </a:r>
            <a:endParaRPr lang="en-US" sz="1200" dirty="0" smtClean="0"/>
          </a:p>
          <a:p>
            <a:pPr marL="457200" indent="-457200">
              <a:buFont typeface="Arial"/>
              <a:buChar char="•"/>
            </a:pPr>
            <a:r>
              <a:rPr lang="en-US" sz="1200" dirty="0" smtClean="0"/>
              <a:t>Read from the </a:t>
            </a:r>
            <a:r>
              <a:rPr lang="en-US" sz="1200" dirty="0" err="1" smtClean="0"/>
              <a:t>datastore</a:t>
            </a:r>
            <a:r>
              <a:rPr lang="en-US" sz="1200" dirty="0" smtClean="0"/>
              <a:t> and display in table </a:t>
            </a:r>
          </a:p>
          <a:p>
            <a:pPr marL="457200" indent="-457200">
              <a:buFont typeface="Arial"/>
              <a:buChar char="•"/>
            </a:pPr>
            <a:endParaRPr lang="en-US" sz="1200" dirty="0" smtClean="0"/>
          </a:p>
          <a:p>
            <a:pPr marL="457200" indent="-457200">
              <a:buFont typeface="Arial"/>
              <a:buChar char="•"/>
            </a:pPr>
            <a:r>
              <a:rPr lang="en-US" sz="1200" dirty="0" smtClean="0"/>
              <a:t>For this section we will work from the </a:t>
            </a:r>
            <a:r>
              <a:rPr lang="en-US" sz="1200" dirty="0" err="1" smtClean="0">
                <a:solidFill>
                  <a:srgbClr val="000090"/>
                </a:solidFill>
              </a:rPr>
              <a:t>giftbook</a:t>
            </a:r>
            <a:r>
              <a:rPr lang="en-US" sz="1200" dirty="0" smtClean="0"/>
              <a:t> directory</a:t>
            </a:r>
          </a:p>
          <a:p>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4</a:t>
            </a:fld>
            <a:endParaRPr lang="en-US"/>
          </a:p>
        </p:txBody>
      </p:sp>
    </p:spTree>
    <p:extLst>
      <p:ext uri="{BB962C8B-B14F-4D97-AF65-F5344CB8AC3E}">
        <p14:creationId xmlns:p14="http://schemas.microsoft.com/office/powerpoint/2010/main" val="2927490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32</a:t>
            </a:fld>
            <a:endParaRPr lang="en-US"/>
          </a:p>
        </p:txBody>
      </p:sp>
    </p:spTree>
    <p:extLst>
      <p:ext uri="{BB962C8B-B14F-4D97-AF65-F5344CB8AC3E}">
        <p14:creationId xmlns:p14="http://schemas.microsoft.com/office/powerpoint/2010/main" val="1592966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33</a:t>
            </a:fld>
            <a:endParaRPr lang="en-US"/>
          </a:p>
        </p:txBody>
      </p:sp>
    </p:spTree>
    <p:extLst>
      <p:ext uri="{BB962C8B-B14F-4D97-AF65-F5344CB8AC3E}">
        <p14:creationId xmlns:p14="http://schemas.microsoft.com/office/powerpoint/2010/main" val="1592966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34</a:t>
            </a:fld>
            <a:endParaRPr lang="en-US"/>
          </a:p>
        </p:txBody>
      </p:sp>
    </p:spTree>
    <p:extLst>
      <p:ext uri="{BB962C8B-B14F-4D97-AF65-F5344CB8AC3E}">
        <p14:creationId xmlns:p14="http://schemas.microsoft.com/office/powerpoint/2010/main" val="1488906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Particularly, I shall focus</a:t>
            </a:r>
            <a:r>
              <a:rPr lang="en-US" baseline="0" dirty="0" smtClean="0"/>
              <a:t> on three main points:</a:t>
            </a:r>
          </a:p>
          <a:p>
            <a:r>
              <a:rPr lang="en-US" baseline="0" dirty="0" smtClean="0"/>
              <a:t>First, the trends that are affecting the database landscape</a:t>
            </a:r>
          </a:p>
          <a:p>
            <a:r>
              <a:rPr lang="en-US" baseline="0" dirty="0" smtClean="0"/>
              <a:t>Second, the comparison of SQL and </a:t>
            </a:r>
            <a:r>
              <a:rPr lang="en-US" baseline="0" dirty="0" err="1" smtClean="0"/>
              <a:t>NoSQL</a:t>
            </a:r>
            <a:endParaRPr lang="en-US" baseline="0" dirty="0" smtClean="0"/>
          </a:p>
          <a:p>
            <a:r>
              <a:rPr lang="en-US" baseline="0" dirty="0" smtClean="0"/>
              <a:t>And finally, practical use-case to demonstrate the design choice between the two approach</a:t>
            </a:r>
            <a:endParaRPr lang="en-US" dirty="0"/>
          </a:p>
        </p:txBody>
      </p:sp>
      <p:sp>
        <p:nvSpPr>
          <p:cNvPr id="4" name="Slide Number Placeholder 3"/>
          <p:cNvSpPr>
            <a:spLocks noGrp="1"/>
          </p:cNvSpPr>
          <p:nvPr>
            <p:ph type="sldNum" sz="quarter" idx="10"/>
          </p:nvPr>
        </p:nvSpPr>
        <p:spPr/>
        <p:txBody>
          <a:bodyPr/>
          <a:lstStyle/>
          <a:p>
            <a:fld id="{E78A0D40-8037-3B4C-91B2-04E17587EF54}"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42531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recently, big data,</a:t>
            </a:r>
            <a:r>
              <a:rPr lang="en-US" baseline="0" dirty="0" smtClean="0"/>
              <a:t> big users and cloud computing are the three emerging trends that have a significant on the database technology.</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36</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examples,</a:t>
            </a:r>
            <a:r>
              <a:rPr lang="en-US" baseline="0" dirty="0" smtClean="0"/>
              <a:t> …</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37</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deal with the challenges of the ever increasing amount of data and users, cloud computing technology has evolved and gained fast popularity for its promising features: </a:t>
            </a:r>
          </a:p>
          <a:p>
            <a:r>
              <a:rPr lang="en-US" baseline="0" dirty="0" smtClean="0"/>
              <a:t>Convenient</a:t>
            </a:r>
            <a:r>
              <a:rPr lang="en-SG" baseline="0" dirty="0" smtClean="0"/>
              <a:t> – just call or click</a:t>
            </a:r>
            <a:r>
              <a:rPr lang="en-US" baseline="0" dirty="0" smtClean="0"/>
              <a:t>, then the service is ready to use</a:t>
            </a:r>
          </a:p>
          <a:p>
            <a:r>
              <a:rPr lang="en-US" baseline="0" dirty="0" smtClean="0"/>
              <a:t>Affordable – no upfront cost and pay per use model</a:t>
            </a:r>
          </a:p>
          <a:p>
            <a:r>
              <a:rPr lang="en-US" baseline="0" dirty="0" smtClean="0"/>
              <a:t>Reliable – the users do not need to care about the maintenance of hardware and software</a:t>
            </a:r>
            <a:endParaRPr lang="en-SG" baseline="0" dirty="0" smtClean="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38</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now let’s see what SQL and </a:t>
            </a:r>
            <a:r>
              <a:rPr lang="en-US" baseline="0" dirty="0" err="1" smtClean="0"/>
              <a:t>NoSQL</a:t>
            </a:r>
            <a:r>
              <a:rPr lang="en-US" baseline="0" dirty="0" smtClean="0"/>
              <a:t> are and how they are different.</a:t>
            </a:r>
          </a:p>
          <a:p>
            <a:endParaRPr lang="en-US" dirty="0"/>
          </a:p>
        </p:txBody>
      </p:sp>
      <p:sp>
        <p:nvSpPr>
          <p:cNvPr id="4" name="Slide Number Placeholder 3"/>
          <p:cNvSpPr>
            <a:spLocks noGrp="1"/>
          </p:cNvSpPr>
          <p:nvPr>
            <p:ph type="sldNum" sz="quarter" idx="10"/>
          </p:nvPr>
        </p:nvSpPr>
        <p:spPr/>
        <p:txBody>
          <a:bodyPr/>
          <a:lstStyle/>
          <a:p>
            <a:pPr defTabSz="877946"/>
            <a:fld id="{E78A0D40-8037-3B4C-91B2-04E17587EF54}" type="slidenum">
              <a:rPr lang="en-US">
                <a:solidFill>
                  <a:prstClr val="black"/>
                </a:solidFill>
              </a:rPr>
              <a:pPr defTabSz="877946"/>
              <a:t>39</a:t>
            </a:fld>
            <a:endParaRPr lang="en-US" dirty="0">
              <a:solidFill>
                <a:prstClr val="black"/>
              </a:solidFill>
            </a:endParaRPr>
          </a:p>
        </p:txBody>
      </p:sp>
    </p:spTree>
    <p:extLst>
      <p:ext uri="{BB962C8B-B14F-4D97-AF65-F5344CB8AC3E}">
        <p14:creationId xmlns:p14="http://schemas.microsoft.com/office/powerpoint/2010/main" val="242531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manage the</a:t>
            </a:r>
            <a:r>
              <a:rPr lang="en-US" baseline="0" dirty="0" smtClean="0"/>
              <a:t> well (highly) structured data, e.g., data in an enterprise or ecommerce application, there have been a lot of standard </a:t>
            </a:r>
            <a:r>
              <a:rPr lang="en-US" dirty="0" smtClean="0"/>
              <a:t>products </a:t>
            </a:r>
            <a:r>
              <a:rPr lang="en-US" baseline="0" dirty="0" smtClean="0"/>
              <a:t>in the markets, ranging from open-source to commercial SQL database software.</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40</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SQL stands for structured</a:t>
            </a:r>
            <a:r>
              <a:rPr lang="en-US" baseline="0" dirty="0" smtClean="0"/>
              <a:t> query language</a:t>
            </a:r>
          </a:p>
          <a:p>
            <a:r>
              <a:rPr lang="en-US" baseline="0" dirty="0" smtClean="0"/>
              <a:t>which includes Data Definition Language for creating table/view/index, </a:t>
            </a:r>
          </a:p>
          <a:p>
            <a:r>
              <a:rPr lang="en-US" baseline="0" dirty="0" smtClean="0"/>
              <a:t>and Data Manipulation Language for running transactions and complex queries, such as join or aggregate across multiple tables</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41</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charset="0"/>
              </a:rPr>
              <a:t>Have you ever wondered where all the information like user profile, </a:t>
            </a:r>
            <a:r>
              <a:rPr lang="en-US" dirty="0" err="1">
                <a:latin typeface="Times New Roman" charset="0"/>
              </a:rPr>
              <a:t>friendlist</a:t>
            </a:r>
            <a:r>
              <a:rPr lang="en-US" dirty="0">
                <a:latin typeface="Times New Roman" charset="0"/>
              </a:rPr>
              <a:t>, post, notes are stored…</a:t>
            </a:r>
            <a:r>
              <a:rPr lang="en-US" dirty="0" smtClean="0">
                <a:latin typeface="Times New Roman" charset="0"/>
              </a:rPr>
              <a:t>.</a:t>
            </a:r>
          </a:p>
          <a:p>
            <a:endParaRPr lang="en-US" dirty="0" smtClean="0">
              <a:latin typeface="Times New Roman" charset="0"/>
            </a:endParaRPr>
          </a:p>
          <a:p>
            <a:r>
              <a:rPr lang="en-US" dirty="0" smtClean="0">
                <a:latin typeface="Times New Roman" charset="0"/>
              </a:rPr>
              <a:t>It is challenging to develop the database engines that are needed to run a successful MMOG with millions of players</a:t>
            </a:r>
            <a:endParaRPr lang="en-US" dirty="0">
              <a:latin typeface="Times New Roman" charset="0"/>
            </a:endParaRPr>
          </a:p>
        </p:txBody>
      </p:sp>
      <p:sp>
        <p:nvSpPr>
          <p:cNvPr id="41988"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9CBDFFD-C759-D148-9A81-EC996CC7CC06}" type="slidenum">
              <a:rPr lang="en-US">
                <a:solidFill>
                  <a:schemeClr val="tx1"/>
                </a:solidFill>
                <a:latin typeface="Times New Roman" charset="0"/>
              </a:rPr>
              <a:pPr/>
              <a:t>9</a:t>
            </a:fld>
            <a:endParaRPr lang="en-US">
              <a:solidFill>
                <a:schemeClr val="tx1"/>
              </a:solidFill>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SQL databases mainly</a:t>
            </a:r>
            <a:r>
              <a:rPr lang="en-US" baseline="0" dirty="0" smtClean="0"/>
              <a:t> </a:t>
            </a:r>
            <a:r>
              <a:rPr lang="en-US" dirty="0" smtClean="0"/>
              <a:t>are based on the relational</a:t>
            </a:r>
            <a:r>
              <a:rPr lang="en-US" baseline="0" dirty="0" smtClean="0"/>
              <a:t> data model, where data are organized into tables, and the relationship between tables can be established by defining foreign key constraint in one table referring to the primary key of another table.</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42</a:t>
            </a:fld>
            <a:endParaRPr 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of the most important features of SQL database is its guarantee of strict consistency and integrity constraint.</a:t>
            </a:r>
          </a:p>
          <a:p>
            <a:r>
              <a:rPr lang="en-US" baseline="0" dirty="0" smtClean="0"/>
              <a:t>For example, in a banking database, when </a:t>
            </a:r>
            <a:r>
              <a:rPr lang="en-US" baseline="0" dirty="0" err="1" smtClean="0"/>
              <a:t>joe</a:t>
            </a:r>
            <a:r>
              <a:rPr lang="en-US" baseline="0" dirty="0" smtClean="0"/>
              <a:t> performs a transfer to </a:t>
            </a:r>
            <a:r>
              <a:rPr lang="en-US" baseline="0" dirty="0" err="1" smtClean="0"/>
              <a:t>mary’s</a:t>
            </a:r>
            <a:r>
              <a:rPr lang="en-US" baseline="0" dirty="0" smtClean="0"/>
              <a:t> accounts, the database system guarantees that either both accounts are updated and there is no partial update in the events of hardware or software failures.</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43</a:t>
            </a:fld>
            <a:endParaRPr 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However,</a:t>
            </a:r>
            <a:r>
              <a:rPr lang="en-US" baseline="0" dirty="0" smtClean="0"/>
              <a:t> strict consistency does not come for free. When the data in the system grow beyond the capability of a single machines, it will need to be partitioned across machines, which adds much overhead for managing distributed </a:t>
            </a:r>
            <a:r>
              <a:rPr lang="en-US" baseline="0" dirty="0" err="1" smtClean="0"/>
              <a:t>txns</a:t>
            </a:r>
            <a:r>
              <a:rPr lang="en-US" baseline="0" dirty="0" smtClean="0"/>
              <a:t> accessing data located on different machines. That is, enforcing strict consistency over large-scale data will limit the performance of the database system.</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44</a:t>
            </a:fld>
            <a:endParaRPr 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Fortunately,</a:t>
            </a:r>
            <a:r>
              <a:rPr lang="en-US" baseline="0" dirty="0" smtClean="0"/>
              <a:t> not all applications require strictly consistency, and there is application that users don’t mind temporary inconsistent data as long as the data are guaranteed to be consistent eventually. </a:t>
            </a:r>
          </a:p>
          <a:p>
            <a:r>
              <a:rPr lang="en-US" baseline="0" dirty="0" smtClean="0"/>
              <a:t>For instance, in a social networking application, when </a:t>
            </a:r>
            <a:r>
              <a:rPr lang="en-US" baseline="0" dirty="0" err="1" smtClean="0"/>
              <a:t>mary</a:t>
            </a:r>
            <a:r>
              <a:rPr lang="en-US" baseline="0" dirty="0" smtClean="0"/>
              <a:t> accept the friend request from </a:t>
            </a:r>
            <a:r>
              <a:rPr lang="en-US" baseline="0" dirty="0" err="1" smtClean="0"/>
              <a:t>joe</a:t>
            </a:r>
            <a:r>
              <a:rPr lang="en-US" baseline="0" dirty="0" smtClean="0"/>
              <a:t>, her </a:t>
            </a:r>
            <a:r>
              <a:rPr lang="en-US" baseline="0" dirty="0" err="1" smtClean="0"/>
              <a:t>friendlist</a:t>
            </a:r>
            <a:r>
              <a:rPr lang="en-US" baseline="0" dirty="0" smtClean="0"/>
              <a:t> is updated immediately </a:t>
            </a:r>
          </a:p>
          <a:p>
            <a:r>
              <a:rPr lang="en-US" baseline="0" dirty="0" smtClean="0"/>
              <a:t>while </a:t>
            </a:r>
            <a:r>
              <a:rPr lang="en-US" baseline="0" dirty="0" err="1" smtClean="0"/>
              <a:t>joe’s</a:t>
            </a:r>
            <a:r>
              <a:rPr lang="en-US" baseline="0" dirty="0" smtClean="0"/>
              <a:t> </a:t>
            </a:r>
            <a:r>
              <a:rPr lang="en-US" baseline="0" dirty="0" err="1" smtClean="0"/>
              <a:t>friendlist</a:t>
            </a:r>
            <a:r>
              <a:rPr lang="en-US" baseline="0" dirty="0" smtClean="0"/>
              <a:t> could be modified at a later time. </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45</a:t>
            </a:fld>
            <a:endParaRPr 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Interestingly,</a:t>
            </a:r>
            <a:r>
              <a:rPr lang="en-US" baseline="0" dirty="0" smtClean="0"/>
              <a:t> eventual consistency allows for improvement of system performance, and is the main rationale behind </a:t>
            </a:r>
            <a:r>
              <a:rPr lang="en-US" baseline="0" dirty="0" err="1" smtClean="0"/>
              <a:t>NoSQL</a:t>
            </a:r>
            <a:r>
              <a:rPr lang="en-US" baseline="0" dirty="0" smtClean="0"/>
              <a:t> databases.</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47</a:t>
            </a:fld>
            <a:endParaRPr 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NoSQL</a:t>
            </a:r>
            <a:r>
              <a:rPr lang="en-US" baseline="0" dirty="0" smtClean="0"/>
              <a:t> is commonly interpreted as Not-only-SQL,  which are database products for supporting…</a:t>
            </a:r>
          </a:p>
          <a:p>
            <a:r>
              <a:rPr lang="en-US" baseline="0" dirty="0" err="1" smtClean="0"/>
              <a:t>NoSQL</a:t>
            </a:r>
            <a:r>
              <a:rPr lang="en-US" baseline="0" dirty="0" smtClean="0"/>
              <a:t> can be classified into four major categories: </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48</a:t>
            </a:fld>
            <a:endParaRPr 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this is a brief comparisons between SQL and </a:t>
            </a:r>
            <a:r>
              <a:rPr lang="en-US" baseline="0" dirty="0" err="1" smtClean="0"/>
              <a:t>NoSQL</a:t>
            </a:r>
            <a:r>
              <a:rPr lang="en-US" baseline="0" dirty="0" smtClean="0"/>
              <a:t>.</a:t>
            </a:r>
          </a:p>
          <a:p>
            <a:r>
              <a:rPr lang="en-US" baseline="0" dirty="0" smtClean="0"/>
              <a:t>SQL is good at …</a:t>
            </a:r>
          </a:p>
          <a:p>
            <a:r>
              <a:rPr lang="en-US" baseline="0" dirty="0" smtClean="0"/>
              <a:t>While </a:t>
            </a:r>
            <a:r>
              <a:rPr lang="en-US" baseline="0" dirty="0" err="1" smtClean="0"/>
              <a:t>NoSQL</a:t>
            </a:r>
            <a:r>
              <a:rPr lang="en-US" baseline="0" dirty="0" smtClean="0"/>
              <a:t> is ideal for elastic scalability, easy system management, and flexible schema…</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49</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see in which scenarios that we should use SQL and </a:t>
            </a:r>
            <a:r>
              <a:rPr lang="en-US" baseline="0" dirty="0" err="1" smtClean="0"/>
              <a:t>NoSQL</a:t>
            </a:r>
            <a:endParaRPr lang="en-US" dirty="0"/>
          </a:p>
        </p:txBody>
      </p:sp>
      <p:sp>
        <p:nvSpPr>
          <p:cNvPr id="4" name="Slide Number Placeholder 3"/>
          <p:cNvSpPr>
            <a:spLocks noGrp="1"/>
          </p:cNvSpPr>
          <p:nvPr>
            <p:ph type="sldNum" sz="quarter" idx="10"/>
          </p:nvPr>
        </p:nvSpPr>
        <p:spPr/>
        <p:txBody>
          <a:bodyPr/>
          <a:lstStyle/>
          <a:p>
            <a:fld id="{E78A0D40-8037-3B4C-91B2-04E17587EF54}"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42531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figure</a:t>
            </a:r>
            <a:r>
              <a:rPr lang="en-US" baseline="0" dirty="0" smtClean="0"/>
              <a:t> shows the characteristics of data being generated by modern applications. As we can see, there are more and more unstructured and semi-structured data to be managed and analyzed, such as log files, click streams, blogs, tweets...</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51</a:t>
            </a:fld>
            <a:endParaRPr 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well structured</a:t>
            </a:r>
            <a:r>
              <a:rPr lang="en-US" baseline="0" dirty="0" smtClean="0"/>
              <a:t> data, such as data in an enterprise and ecommerce application, it can be easily managed by traditional SQL databases…</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52</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a:t>
            </a:r>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12</a:t>
            </a:fld>
            <a:endParaRPr lang="en-US"/>
          </a:p>
        </p:txBody>
      </p:sp>
    </p:spTree>
    <p:extLst>
      <p:ext uri="{BB962C8B-B14F-4D97-AF65-F5344CB8AC3E}">
        <p14:creationId xmlns:p14="http://schemas.microsoft.com/office/powerpoint/2010/main" val="3020794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However,</a:t>
            </a:r>
            <a:r>
              <a:rPr lang="en-US" baseline="0" dirty="0" smtClean="0"/>
              <a:t> for unstructured data, the graph representing the friendship relationship in a social app, there is fewer relationship between users in a very large graph</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54</a:t>
            </a:fld>
            <a:endParaRPr 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and especially less need for maintaining strict consistency all the time…</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55</a:t>
            </a:fld>
            <a:endParaRPr 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a:t>
            </a:r>
            <a:r>
              <a:rPr lang="en-US" dirty="0" err="1" smtClean="0"/>
              <a:t>NoSQL</a:t>
            </a:r>
            <a:r>
              <a:rPr lang="en-US" dirty="0" smtClean="0"/>
              <a:t> will be a good candidate for managing</a:t>
            </a:r>
            <a:r>
              <a:rPr lang="en-US" baseline="0" dirty="0" smtClean="0"/>
              <a:t> such data.</a:t>
            </a:r>
          </a:p>
          <a:p>
            <a:endParaRPr lang="en-US" baseline="0" dirty="0" smtClean="0"/>
          </a:p>
          <a:p>
            <a:r>
              <a:rPr lang="en-US" baseline="0" dirty="0" smtClean="0">
                <a:sym typeface="Wingdings" pitchFamily="2" charset="2"/>
              </a:rPr>
              <a:t> See how graph database neo4j store data and perform query.</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56</a:t>
            </a:fld>
            <a:endParaRPr 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see another example,</a:t>
            </a:r>
            <a:r>
              <a:rPr lang="en-US" baseline="0" dirty="0" smtClean="0"/>
              <a:t> </a:t>
            </a:r>
            <a:r>
              <a:rPr lang="en-US" baseline="0" dirty="0" err="1" smtClean="0"/>
              <a:t>Facebook</a:t>
            </a:r>
            <a:r>
              <a:rPr lang="en-US" baseline="0" dirty="0" smtClean="0"/>
              <a:t> Inbox Search…</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57</a:t>
            </a:fld>
            <a:endParaRPr 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aim</a:t>
            </a:r>
            <a:r>
              <a:rPr lang="en-US" baseline="0" dirty="0" smtClean="0"/>
              <a:t> of this functionality is to support efficient queries such as…</a:t>
            </a:r>
          </a:p>
          <a:p>
            <a:r>
              <a:rPr lang="en-US" baseline="0" dirty="0" smtClean="0"/>
              <a:t>Given such requirement, the data could be organized in </a:t>
            </a:r>
            <a:r>
              <a:rPr lang="en-US" baseline="0" dirty="0" err="1" smtClean="0"/>
              <a:t>Hbase</a:t>
            </a:r>
            <a:r>
              <a:rPr lang="en-US" baseline="0" dirty="0" smtClean="0"/>
              <a:t>, a key-value </a:t>
            </a:r>
            <a:r>
              <a:rPr lang="en-US" baseline="0" dirty="0" err="1" smtClean="0"/>
              <a:t>NoSQL</a:t>
            </a:r>
            <a:r>
              <a:rPr lang="en-US" baseline="0" dirty="0" smtClean="0"/>
              <a:t> system with the key is a composite of …, and the value is ….</a:t>
            </a:r>
          </a:p>
          <a:p>
            <a:r>
              <a:rPr lang="en-US" baseline="0" dirty="0" smtClean="0"/>
              <a:t>And the data is stored and sorted by the key.</a:t>
            </a:r>
          </a:p>
          <a:p>
            <a:r>
              <a:rPr lang="en-US" baseline="0" dirty="0" smtClean="0"/>
              <a:t>In this way, data related to a given user and word will be clustered together, enabling efficient processing of queries. </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58</a:t>
            </a:fld>
            <a:endParaRPr 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Actually,</a:t>
            </a:r>
            <a:r>
              <a:rPr lang="en-US" baseline="0" dirty="0" smtClean="0"/>
              <a:t> there is a trade-off in the design choice between SQL and </a:t>
            </a:r>
            <a:r>
              <a:rPr lang="en-US" baseline="0" dirty="0" err="1" smtClean="0"/>
              <a:t>NoSQL</a:t>
            </a:r>
            <a:r>
              <a:rPr lang="en-US" baseline="0" dirty="0" smtClean="0"/>
              <a:t>.</a:t>
            </a:r>
          </a:p>
          <a:p>
            <a:r>
              <a:rPr lang="en-US" baseline="0" dirty="0" smtClean="0"/>
              <a:t>Let have a look at this example…</a:t>
            </a:r>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59</a:t>
            </a:fld>
            <a:endParaRPr lang="en-US">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NoSQL</a:t>
            </a:r>
            <a:r>
              <a:rPr lang="en-US" dirty="0" smtClean="0"/>
              <a:t> design will avoid such expensive join operations…</a:t>
            </a:r>
          </a:p>
          <a:p>
            <a:r>
              <a:rPr lang="en-US" dirty="0" smtClean="0"/>
              <a:t>For</a:t>
            </a:r>
            <a:r>
              <a:rPr lang="en-US" baseline="0" dirty="0" smtClean="0"/>
              <a:t> instance, …</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60</a:t>
            </a:fld>
            <a:endParaRPr 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sum</a:t>
            </a:r>
            <a:r>
              <a:rPr lang="en-US" baseline="0" dirty="0" smtClean="0"/>
              <a:t> up, I would say that choosing between </a:t>
            </a:r>
            <a:r>
              <a:rPr lang="en-US" baseline="0" dirty="0" err="1" smtClean="0"/>
              <a:t>sql</a:t>
            </a:r>
            <a:r>
              <a:rPr lang="en-US" baseline="0" dirty="0" smtClean="0"/>
              <a:t> and </a:t>
            </a:r>
            <a:r>
              <a:rPr lang="en-US" baseline="0" dirty="0" err="1" smtClean="0"/>
              <a:t>nosql</a:t>
            </a:r>
            <a:r>
              <a:rPr lang="en-US" baseline="0" dirty="0" smtClean="0"/>
              <a:t> is an on-going debate. And, in my opinion, the best solution is not either </a:t>
            </a:r>
            <a:r>
              <a:rPr lang="en-US" baseline="0" dirty="0" err="1" smtClean="0"/>
              <a:t>sql</a:t>
            </a:r>
            <a:r>
              <a:rPr lang="en-US" baseline="0" dirty="0" smtClean="0"/>
              <a:t> or </a:t>
            </a:r>
            <a:r>
              <a:rPr lang="en-US" baseline="0" dirty="0" err="1" smtClean="0"/>
              <a:t>nosql</a:t>
            </a:r>
            <a:r>
              <a:rPr lang="en-US" baseline="0" dirty="0" smtClean="0"/>
              <a:t> alone, but the combination of them…</a:t>
            </a:r>
          </a:p>
          <a:p>
            <a:r>
              <a:rPr lang="en-US" baseline="0" dirty="0" smtClean="0"/>
              <a:t>More specifically, a single cloud application can manage its different data on different type of databases.</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61</a:t>
            </a:fld>
            <a:endParaRPr 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example, in the </a:t>
            </a:r>
            <a:r>
              <a:rPr lang="en-US" dirty="0" err="1" smtClean="0"/>
              <a:t>craiglist</a:t>
            </a:r>
            <a:r>
              <a:rPr lang="en-US" dirty="0" smtClean="0"/>
              <a:t> application</a:t>
            </a:r>
            <a:r>
              <a:rPr lang="en-US" baseline="0" dirty="0" smtClean="0"/>
              <a:t>, where users can post listings and </a:t>
            </a:r>
            <a:r>
              <a:rPr lang="en-US" baseline="0" dirty="0" err="1" smtClean="0"/>
              <a:t>adverstisment</a:t>
            </a:r>
            <a:r>
              <a:rPr lang="en-US" baseline="0" dirty="0" smtClean="0"/>
              <a:t>, the system can maintain all active listings in a SQL database and gradually migrate old/obsolete listings to another </a:t>
            </a:r>
            <a:r>
              <a:rPr lang="en-US" baseline="0" dirty="0" err="1" smtClean="0"/>
              <a:t>nosql</a:t>
            </a:r>
            <a:r>
              <a:rPr lang="en-US" baseline="0" dirty="0" smtClean="0"/>
              <a:t> </a:t>
            </a:r>
            <a:r>
              <a:rPr lang="en-US" baseline="0" dirty="0" err="1" smtClean="0"/>
              <a:t>backends</a:t>
            </a:r>
            <a:r>
              <a:rPr lang="en-US" baseline="0" dirty="0" smtClean="0"/>
              <a:t>. In this way, we can take advantages of the approaches.</a:t>
            </a:r>
            <a:endParaRPr lang="en-SG" dirty="0"/>
          </a:p>
        </p:txBody>
      </p:sp>
      <p:sp>
        <p:nvSpPr>
          <p:cNvPr id="4" name="Slide Number Placeholder 3"/>
          <p:cNvSpPr>
            <a:spLocks noGrp="1"/>
          </p:cNvSpPr>
          <p:nvPr>
            <p:ph type="sldNum" sz="quarter" idx="10"/>
          </p:nvPr>
        </p:nvSpPr>
        <p:spPr/>
        <p:txBody>
          <a:bodyPr/>
          <a:lstStyle/>
          <a:p>
            <a:pPr>
              <a:defRPr/>
            </a:pPr>
            <a:fld id="{FA4DDB26-B726-4AC8-AE7F-86CABF9AEAAB}" type="slidenum">
              <a:rPr lang="en-US" smtClean="0">
                <a:solidFill>
                  <a:prstClr val="black"/>
                </a:solidFill>
              </a:rPr>
              <a:pPr>
                <a:defRPr/>
              </a:pPr>
              <a:t>62</a:t>
            </a:fld>
            <a:endParaRPr 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ndParaRPr>
          </a:p>
        </p:txBody>
      </p:sp>
      <p:sp>
        <p:nvSpPr>
          <p:cNvPr id="4403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F600339D-8B07-BA4C-87CB-FA067E306BC4}" type="slidenum">
              <a:rPr lang="en-US">
                <a:solidFill>
                  <a:schemeClr val="tx1"/>
                </a:solidFill>
                <a:latin typeface="Times New Roman" charset="0"/>
              </a:rPr>
              <a:pPr/>
              <a:t>66</a:t>
            </a:fld>
            <a:endParaRPr lang="en-US">
              <a:solidFill>
                <a:schemeClr val="tx1"/>
              </a:solidFill>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modeling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 level of abstraction</a:t>
            </a:r>
          </a:p>
          <a:p>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13</a:t>
            </a:fld>
            <a:endParaRPr lang="en-US"/>
          </a:p>
        </p:txBody>
      </p:sp>
    </p:spTree>
    <p:extLst>
      <p:ext uri="{BB962C8B-B14F-4D97-AF65-F5344CB8AC3E}">
        <p14:creationId xmlns:p14="http://schemas.microsoft.com/office/powerpoint/2010/main" val="4185226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ndParaRPr>
          </a:p>
        </p:txBody>
      </p:sp>
      <p:sp>
        <p:nvSpPr>
          <p:cNvPr id="50180"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22794D3-B344-D44D-B51B-878D57AA1B12}" type="slidenum">
              <a:rPr lang="en-US">
                <a:solidFill>
                  <a:schemeClr val="tx1"/>
                </a:solidFill>
                <a:latin typeface="Times New Roman" charset="0"/>
              </a:rPr>
              <a:pPr/>
              <a:t>67</a:t>
            </a:fld>
            <a:endParaRPr lang="en-US">
              <a:solidFill>
                <a:schemeClr val="tx1"/>
              </a:solidFill>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Business rules</a:t>
            </a:r>
          </a:p>
          <a:p>
            <a:endParaRPr lang="en-US" dirty="0"/>
          </a:p>
        </p:txBody>
      </p:sp>
      <p:sp>
        <p:nvSpPr>
          <p:cNvPr id="4" name="Slide Number Placeholder 3"/>
          <p:cNvSpPr>
            <a:spLocks noGrp="1"/>
          </p:cNvSpPr>
          <p:nvPr>
            <p:ph type="sldNum" sz="quarter" idx="10"/>
          </p:nvPr>
        </p:nvSpPr>
        <p:spPr/>
        <p:txBody>
          <a:bodyPr/>
          <a:lstStyle/>
          <a:p>
            <a:fld id="{B8F3EBBD-C546-FC48-B7B3-0C656D97E2B1}" type="slidenum">
              <a:rPr lang="en-US" smtClean="0"/>
              <a:pPr/>
              <a:t>14</a:t>
            </a:fld>
            <a:endParaRPr lang="en-US"/>
          </a:p>
        </p:txBody>
      </p:sp>
    </p:spTree>
    <p:extLst>
      <p:ext uri="{BB962C8B-B14F-4D97-AF65-F5344CB8AC3E}">
        <p14:creationId xmlns:p14="http://schemas.microsoft.com/office/powerpoint/2010/main" val="253305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ndParaRPr>
          </a:p>
        </p:txBody>
      </p:sp>
      <p:sp>
        <p:nvSpPr>
          <p:cNvPr id="44036"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F600339D-8B07-BA4C-87CB-FA067E306BC4}" type="slidenum">
              <a:rPr lang="en-US">
                <a:solidFill>
                  <a:schemeClr val="tx1"/>
                </a:solidFill>
                <a:latin typeface="Times New Roman" charset="0"/>
              </a:rPr>
              <a:pPr/>
              <a:t>16</a:t>
            </a:fld>
            <a:endParaRPr lang="en-US">
              <a:solidFill>
                <a:schemeClr val="tx1"/>
              </a:solidFill>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a:latin typeface="Times New Roman" charset="0"/>
              </a:rPr>
              <a:t>Cardinality</a:t>
            </a:r>
            <a:r>
              <a:rPr lang="en-US">
                <a:latin typeface="Times New Roman" charset="0"/>
              </a:rPr>
              <a:t> and </a:t>
            </a:r>
            <a:r>
              <a:rPr lang="en-US" b="1">
                <a:latin typeface="Times New Roman" charset="0"/>
              </a:rPr>
              <a:t>Modality</a:t>
            </a:r>
            <a:r>
              <a:rPr lang="en-US">
                <a:latin typeface="Times New Roman" charset="0"/>
              </a:rPr>
              <a:t> are the indicators of the business rules around a relationship. Cardinality refers to the maximum number of times an instance in one entity can be associated with instances in the related entity. Modality refers to the minimum number of times an instance in one entity can be associated with an instance in the related entity.</a:t>
            </a:r>
          </a:p>
          <a:p>
            <a:r>
              <a:rPr lang="en-US">
                <a:latin typeface="Times New Roman" charset="0"/>
              </a:rPr>
              <a:t>Cardinality</a:t>
            </a:r>
            <a:r>
              <a:rPr lang="en-US" b="1">
                <a:latin typeface="Times New Roman" charset="0"/>
              </a:rPr>
              <a:t> </a:t>
            </a:r>
            <a:r>
              <a:rPr lang="en-US">
                <a:latin typeface="Times New Roman" charset="0"/>
              </a:rPr>
              <a:t>can be 1 or Many and the symbol is placed on the outside ends of the relationship line, closest to the entity, Modality can be 1 or 0 and the symbol is placed on the inside, next to the cardinality symbol. For a cardinality of 1 a straight line is drawn. For a cardinality of Many a foot with three toes is drawn. For a modality of 1 a straight line is drawn. For a modality of 0 a circle is drawn.</a:t>
            </a:r>
          </a:p>
          <a:p>
            <a:endParaRPr lang="en-US">
              <a:latin typeface="Times New Roman" charset="0"/>
            </a:endParaRPr>
          </a:p>
        </p:txBody>
      </p:sp>
      <p:sp>
        <p:nvSpPr>
          <p:cNvPr id="45060"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B3642C9E-03E0-B64F-A1DE-0D89F1752139}" type="slidenum">
              <a:rPr lang="en-US">
                <a:solidFill>
                  <a:schemeClr val="tx1"/>
                </a:solidFill>
                <a:latin typeface="Times New Roman" charset="0"/>
              </a:rPr>
              <a:pPr/>
              <a:t>17</a:t>
            </a:fld>
            <a:endParaRPr lang="en-US">
              <a:solidFill>
                <a:schemeClr val="tx1"/>
              </a:solidFill>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solidFill>
                  <a:srgbClr val="000000"/>
                </a:solidFill>
                <a:latin typeface="Arial" charset="0"/>
                <a:cs typeface="Arial" charset="0"/>
              </a:rPr>
              <a:t>Cardinality refers to </a:t>
            </a:r>
          </a:p>
          <a:p>
            <a:r>
              <a:rPr lang="en-US" b="1" dirty="0" smtClean="0">
                <a:latin typeface="Times New Roman" charset="0"/>
              </a:rPr>
              <a:t>Cardinality</a:t>
            </a:r>
            <a:r>
              <a:rPr lang="en-US" dirty="0">
                <a:latin typeface="Times New Roman" charset="0"/>
              </a:rPr>
              <a:t> and </a:t>
            </a:r>
            <a:r>
              <a:rPr lang="en-US" b="1" dirty="0">
                <a:latin typeface="Times New Roman" charset="0"/>
              </a:rPr>
              <a:t>Modality</a:t>
            </a:r>
            <a:r>
              <a:rPr lang="en-US" dirty="0">
                <a:latin typeface="Times New Roman" charset="0"/>
              </a:rPr>
              <a:t> are the indicators of the business rules around a relationship. Cardinality refers to the maximum number of times an instance in one entity can be associated with instances in the related entity. Modality refers to the minimum number of times an instance in one entity can be associated with an instance in the related entity.</a:t>
            </a:r>
          </a:p>
          <a:p>
            <a:r>
              <a:rPr lang="en-US" dirty="0">
                <a:latin typeface="Times New Roman" charset="0"/>
              </a:rPr>
              <a:t>Cardinality</a:t>
            </a:r>
            <a:r>
              <a:rPr lang="en-US" b="1" dirty="0">
                <a:latin typeface="Times New Roman" charset="0"/>
              </a:rPr>
              <a:t> </a:t>
            </a:r>
            <a:r>
              <a:rPr lang="en-US" dirty="0">
                <a:latin typeface="Times New Roman" charset="0"/>
              </a:rPr>
              <a:t>can be 1 or Many and the symbol is placed on the outside ends of the relationship line, closest to the entity, Modality can be 1 or 0 and the symbol is placed on the inside, next to the cardinality symbol. For a cardinality of 1 a straight line is drawn. For a cardinality of Many a foot with three toes is drawn. For a modality of 1 a straight line is drawn. For a modality of 0 a circle is drawn.</a:t>
            </a:r>
          </a:p>
          <a:p>
            <a:endParaRPr lang="en-US" dirty="0">
              <a:latin typeface="Times New Roman" charset="0"/>
            </a:endParaRPr>
          </a:p>
        </p:txBody>
      </p:sp>
      <p:sp>
        <p:nvSpPr>
          <p:cNvPr id="46084"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66A990FA-B3D6-B248-A508-E1ABD81A7DD8}" type="slidenum">
              <a:rPr lang="en-US">
                <a:solidFill>
                  <a:schemeClr val="tx1"/>
                </a:solidFill>
                <a:latin typeface="Times New Roman" charset="0"/>
              </a:rPr>
              <a:pPr/>
              <a:t>18</a:t>
            </a:fld>
            <a:endParaRPr lang="en-US">
              <a:solidFill>
                <a:schemeClr val="tx1"/>
              </a:solidFill>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3D118F-A228-524E-9229-061730BBF60C}" type="datetimeFigureOut">
              <a:rPr lang="en-US" smtClean="0"/>
              <a:pPr/>
              <a:t>3/6/14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345CF-2D69-B140-9107-24EC2A5D69A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3D118F-A228-524E-9229-061730BBF60C}" type="datetimeFigureOut">
              <a:rPr lang="en-US" smtClean="0"/>
              <a:pPr/>
              <a:t>3/6/14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345CF-2D69-B140-9107-24EC2A5D69A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3D118F-A228-524E-9229-061730BBF60C}" type="datetimeFigureOut">
              <a:rPr lang="en-US" smtClean="0"/>
              <a:pPr/>
              <a:t>3/6/14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345CF-2D69-B140-9107-24EC2A5D69A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3A4DECE-A19E-AA4D-859B-2D2D3D6CA956}" type="datetimeFigureOut">
              <a:rPr lang="en-US" smtClean="0">
                <a:solidFill>
                  <a:prstClr val="black"/>
                </a:solidFill>
                <a:latin typeface="Calibri"/>
              </a:rPr>
              <a:pPr/>
              <a:t>3/6/14</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D143CC3-FBA9-5F40-8B8A-EDA88FBCAC4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98756016"/>
      </p:ext>
    </p:extLst>
  </p:cSld>
  <p:clrMapOvr>
    <a:masterClrMapping/>
  </p:clrMapOvr>
  <p:transition xmlns:p14="http://schemas.microsoft.com/office/powerpoint/2010/mai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164"/>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3A4DECE-A19E-AA4D-859B-2D2D3D6CA956}" type="datetimeFigureOut">
              <a:rPr lang="en-US" smtClean="0">
                <a:solidFill>
                  <a:prstClr val="black"/>
                </a:solidFill>
                <a:latin typeface="Calibri"/>
              </a:rPr>
              <a:pPr/>
              <a:t>3/6/14</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D143CC3-FBA9-5F40-8B8A-EDA88FBCAC4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18728771"/>
      </p:ext>
    </p:extLst>
  </p:cSld>
  <p:clrMapOvr>
    <a:masterClrMapping/>
  </p:clrMapOvr>
  <p:transition xmlns:p14="http://schemas.microsoft.com/office/powerpoint/2010/mai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3A4DECE-A19E-AA4D-859B-2D2D3D6CA956}" type="datetimeFigureOut">
              <a:rPr lang="en-US" smtClean="0">
                <a:solidFill>
                  <a:prstClr val="black"/>
                </a:solidFill>
                <a:latin typeface="Calibri"/>
              </a:rPr>
              <a:pPr/>
              <a:t>3/6/14</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D143CC3-FBA9-5F40-8B8A-EDA88FBCAC4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63016013"/>
      </p:ext>
    </p:extLst>
  </p:cSld>
  <p:clrMapOvr>
    <a:masterClrMapping/>
  </p:clrMapOvr>
  <p:transition xmlns:p14="http://schemas.microsoft.com/office/powerpoint/2010/mai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164"/>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3A4DECE-A19E-AA4D-859B-2D2D3D6CA956}" type="datetimeFigureOut">
              <a:rPr lang="en-US" smtClean="0">
                <a:solidFill>
                  <a:prstClr val="black"/>
                </a:solidFill>
                <a:latin typeface="Calibri"/>
              </a:rPr>
              <a:pPr/>
              <a:t>3/6/14</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D143CC3-FBA9-5F40-8B8A-EDA88FBCAC4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01010898"/>
      </p:ext>
    </p:extLst>
  </p:cSld>
  <p:clrMapOvr>
    <a:masterClrMapping/>
  </p:clrMapOvr>
  <p:transition xmlns:p14="http://schemas.microsoft.com/office/powerpoint/2010/mai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164"/>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33A4DECE-A19E-AA4D-859B-2D2D3D6CA956}" type="datetimeFigureOut">
              <a:rPr lang="en-US" smtClean="0">
                <a:solidFill>
                  <a:prstClr val="black"/>
                </a:solidFill>
                <a:latin typeface="Calibri"/>
              </a:rPr>
              <a:pPr/>
              <a:t>3/6/14</a:t>
            </a:fld>
            <a:endParaRPr lang="en-US">
              <a:solidFill>
                <a:prstClr val="black"/>
              </a:solidFill>
              <a:latin typeface="Calibri"/>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1D143CC3-FBA9-5F40-8B8A-EDA88FBCAC4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75232686"/>
      </p:ext>
    </p:extLst>
  </p:cSld>
  <p:clrMapOvr>
    <a:masterClrMapping/>
  </p:clrMapOvr>
  <p:transition xmlns:p14="http://schemas.microsoft.com/office/powerpoint/2010/mai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164"/>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3A4DECE-A19E-AA4D-859B-2D2D3D6CA956}" type="datetimeFigureOut">
              <a:rPr lang="en-US" smtClean="0">
                <a:solidFill>
                  <a:prstClr val="black"/>
                </a:solidFill>
                <a:latin typeface="Calibri"/>
              </a:rPr>
              <a:pPr/>
              <a:t>3/6/14</a:t>
            </a:fld>
            <a:endParaRPr lang="en-US">
              <a:solidFill>
                <a:prstClr val="black"/>
              </a:solidFill>
              <a:latin typeface="Calibri"/>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1D143CC3-FBA9-5F40-8B8A-EDA88FBCAC4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22545359"/>
      </p:ext>
    </p:extLst>
  </p:cSld>
  <p:clrMapOvr>
    <a:masterClrMapping/>
  </p:clrMapOvr>
  <p:transition xmlns:p14="http://schemas.microsoft.com/office/powerpoint/2010/mai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33A4DECE-A19E-AA4D-859B-2D2D3D6CA956}" type="datetimeFigureOut">
              <a:rPr lang="en-US" smtClean="0">
                <a:solidFill>
                  <a:prstClr val="black"/>
                </a:solidFill>
                <a:latin typeface="Calibri"/>
              </a:rPr>
              <a:pPr/>
              <a:t>3/6/14</a:t>
            </a:fld>
            <a:endParaRPr lang="en-US">
              <a:solidFill>
                <a:prstClr val="black"/>
              </a:solidFill>
              <a:latin typeface="Calibri"/>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1D143CC3-FBA9-5F40-8B8A-EDA88FBCAC4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95326093"/>
      </p:ext>
    </p:extLst>
  </p:cSld>
  <p:clrMapOvr>
    <a:masterClrMapping/>
  </p:clrMapOvr>
  <p:transition xmlns:p14="http://schemas.microsoft.com/office/powerpoint/2010/mai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3A4DECE-A19E-AA4D-859B-2D2D3D6CA956}" type="datetimeFigureOut">
              <a:rPr lang="en-US" smtClean="0">
                <a:solidFill>
                  <a:prstClr val="black"/>
                </a:solidFill>
                <a:latin typeface="Calibri"/>
              </a:rPr>
              <a:pPr/>
              <a:t>3/6/14</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D143CC3-FBA9-5F40-8B8A-EDA88FBCAC4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66945275"/>
      </p:ext>
    </p:extLst>
  </p:cSld>
  <p:clrMapOvr>
    <a:masterClrMapping/>
  </p:clrMapOvr>
  <p:transition xmlns:p14="http://schemas.microsoft.com/office/powerpoint/2010/mai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3D118F-A228-524E-9229-061730BBF60C}" type="datetimeFigureOut">
              <a:rPr lang="en-US" smtClean="0"/>
              <a:pPr/>
              <a:t>3/6/14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345CF-2D69-B140-9107-24EC2A5D69A0}"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3A4DECE-A19E-AA4D-859B-2D2D3D6CA956}" type="datetimeFigureOut">
              <a:rPr lang="en-US" smtClean="0">
                <a:solidFill>
                  <a:prstClr val="black"/>
                </a:solidFill>
                <a:latin typeface="Calibri"/>
              </a:rPr>
              <a:pPr/>
              <a:t>3/6/14</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D143CC3-FBA9-5F40-8B8A-EDA88FBCAC4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27657593"/>
      </p:ext>
    </p:extLst>
  </p:cSld>
  <p:clrMapOvr>
    <a:masterClrMapping/>
  </p:clrMapOvr>
  <p:transition xmlns:p14="http://schemas.microsoft.com/office/powerpoint/2010/mai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164"/>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3A4DECE-A19E-AA4D-859B-2D2D3D6CA956}" type="datetimeFigureOut">
              <a:rPr lang="en-US" smtClean="0">
                <a:solidFill>
                  <a:prstClr val="black"/>
                </a:solidFill>
                <a:latin typeface="Calibri"/>
              </a:rPr>
              <a:pPr/>
              <a:t>3/6/14</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D143CC3-FBA9-5F40-8B8A-EDA88FBCAC4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26415490"/>
      </p:ext>
    </p:extLst>
  </p:cSld>
  <p:clrMapOvr>
    <a:masterClrMapping/>
  </p:clrMapOvr>
  <p:transition xmlns:p14="http://schemas.microsoft.com/office/powerpoint/2010/mai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3A4DECE-A19E-AA4D-859B-2D2D3D6CA956}" type="datetimeFigureOut">
              <a:rPr lang="en-US" smtClean="0">
                <a:solidFill>
                  <a:prstClr val="black"/>
                </a:solidFill>
                <a:latin typeface="Calibri"/>
              </a:rPr>
              <a:pPr/>
              <a:t>3/6/14</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D143CC3-FBA9-5F40-8B8A-EDA88FBCAC49}"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69567791"/>
      </p:ext>
    </p:extLst>
  </p:cSld>
  <p:clrMapOvr>
    <a:masterClrMapping/>
  </p:clrMapOvr>
  <p:transition xmlns:p14="http://schemas.microsoft.com/office/powerpoint/2010/mai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F8DD2D2-85B5-2945-9474-9C645DBEF527}" type="datetimeFigureOut">
              <a:rPr lang="en-US">
                <a:solidFill>
                  <a:prstClr val="black">
                    <a:lumMod val="65000"/>
                    <a:lumOff val="35000"/>
                  </a:prstClr>
                </a:solidFill>
              </a:rPr>
              <a:pPr/>
              <a:t>3/6/14</a:t>
            </a:fld>
            <a:endParaRPr lang="en-US">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4FA92A70-CD6D-CF4C-851D-B6630BAF227A}" type="slidenum">
              <a:rPr lang="en-US">
                <a:solidFill>
                  <a:prstClr val="black">
                    <a:lumMod val="65000"/>
                    <a:lumOff val="35000"/>
                  </a:prstClr>
                </a:solidFill>
              </a:rPr>
              <a:pPr/>
              <a:t>‹#›</a:t>
            </a:fld>
            <a:endParaRPr lang="en-US">
              <a:solidFill>
                <a:prstClr val="black">
                  <a:lumMod val="65000"/>
                  <a:lumOff val="35000"/>
                </a:prstClr>
              </a:solidFill>
            </a:endParaRPr>
          </a:p>
        </p:txBody>
      </p:sp>
      <p:sp>
        <p:nvSpPr>
          <p:cNvPr id="9" name="Footer Placeholder 8"/>
          <p:cNvSpPr>
            <a:spLocks noGrp="1"/>
          </p:cNvSpPr>
          <p:nvPr>
            <p:ph type="ftr" sz="quarter" idx="12"/>
          </p:nvPr>
        </p:nvSpPr>
        <p:spPr/>
        <p:txBody>
          <a:bodyPr/>
          <a:lstStyle/>
          <a:p>
            <a:endParaRPr lang="en-US">
              <a:solidFill>
                <a:prstClr val="black">
                  <a:lumMod val="65000"/>
                  <a:lumOff val="35000"/>
                </a:prstClr>
              </a:solidFill>
            </a:endParaRPr>
          </a:p>
        </p:txBody>
      </p:sp>
    </p:spTree>
    <p:extLst>
      <p:ext uri="{BB962C8B-B14F-4D97-AF65-F5344CB8AC3E}">
        <p14:creationId xmlns:p14="http://schemas.microsoft.com/office/powerpoint/2010/main" val="413519438"/>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EF8DD2D2-85B5-2945-9474-9C645DBEF527}" type="datetimeFigureOut">
              <a:rPr lang="en-US">
                <a:solidFill>
                  <a:prstClr val="black">
                    <a:lumMod val="65000"/>
                    <a:lumOff val="35000"/>
                  </a:prstClr>
                </a:solidFill>
              </a:rPr>
              <a:pPr/>
              <a:t>3/6/14</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4FA92A70-CD6D-CF4C-851D-B6630BAF227A}" type="slidenum">
              <a:rPr lang="en-US">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695587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1"/>
            <a:ext cx="7772400" cy="2505075"/>
          </a:xfrm>
        </p:spPr>
        <p:txBody>
          <a:bodyPr anchor="b"/>
          <a:lstStyle>
            <a:lvl1pPr algn="ctr" defTabSz="91429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4"/>
            <a:ext cx="7772400" cy="1131887"/>
          </a:xfrm>
        </p:spPr>
        <p:txBody>
          <a:bodyPr anchor="t"/>
          <a:lstStyle>
            <a:lvl1pPr marL="0" indent="0" algn="ctr">
              <a:buNone/>
              <a:defRPr sz="2000">
                <a:solidFill>
                  <a:schemeClr val="tx1">
                    <a:tint val="75000"/>
                  </a:schemeClr>
                </a:solidFill>
              </a:defRPr>
            </a:lvl1pPr>
            <a:lvl2pPr marL="457145" indent="0">
              <a:buNone/>
              <a:defRPr sz="1800">
                <a:solidFill>
                  <a:schemeClr val="tx1">
                    <a:tint val="75000"/>
                  </a:schemeClr>
                </a:solidFill>
              </a:defRPr>
            </a:lvl2pPr>
            <a:lvl3pPr marL="914290" indent="0">
              <a:buNone/>
              <a:defRPr sz="1600">
                <a:solidFill>
                  <a:schemeClr val="tx1">
                    <a:tint val="75000"/>
                  </a:schemeClr>
                </a:solidFill>
              </a:defRPr>
            </a:lvl3pPr>
            <a:lvl4pPr marL="1371435" indent="0">
              <a:buNone/>
              <a:defRPr sz="1400">
                <a:solidFill>
                  <a:schemeClr val="tx1">
                    <a:tint val="75000"/>
                  </a:schemeClr>
                </a:solidFill>
              </a:defRPr>
            </a:lvl4pPr>
            <a:lvl5pPr marL="1828581" indent="0">
              <a:buNone/>
              <a:defRPr sz="1400">
                <a:solidFill>
                  <a:schemeClr val="tx1">
                    <a:tint val="75000"/>
                  </a:schemeClr>
                </a:solidFill>
              </a:defRPr>
            </a:lvl5pPr>
            <a:lvl6pPr marL="2285726" indent="0">
              <a:buNone/>
              <a:defRPr sz="1400">
                <a:solidFill>
                  <a:schemeClr val="tx1">
                    <a:tint val="75000"/>
                  </a:schemeClr>
                </a:solidFill>
              </a:defRPr>
            </a:lvl6pPr>
            <a:lvl7pPr marL="2742871" indent="0">
              <a:buNone/>
              <a:defRPr sz="1400">
                <a:solidFill>
                  <a:schemeClr val="tx1">
                    <a:tint val="75000"/>
                  </a:schemeClr>
                </a:solidFill>
              </a:defRPr>
            </a:lvl7pPr>
            <a:lvl8pPr marL="3200016" indent="0">
              <a:buNone/>
              <a:defRPr sz="1400">
                <a:solidFill>
                  <a:schemeClr val="tx1">
                    <a:tint val="75000"/>
                  </a:schemeClr>
                </a:solidFill>
              </a:defRPr>
            </a:lvl8pPr>
            <a:lvl9pPr marL="365716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8DD2D2-85B5-2945-9474-9C645DBEF527}" type="datetimeFigureOut">
              <a:rPr lang="en-US">
                <a:solidFill>
                  <a:prstClr val="black">
                    <a:lumMod val="65000"/>
                    <a:lumOff val="35000"/>
                  </a:prstClr>
                </a:solidFill>
              </a:rPr>
              <a:pPr/>
              <a:t>3/6/14</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4FA92A70-CD6D-CF4C-851D-B6630BAF227A}" type="slidenum">
              <a:rPr lang="en-US">
                <a:solidFill>
                  <a:prstClr val="black">
                    <a:lumMod val="65000"/>
                    <a:lumOff val="35000"/>
                  </a:prstClr>
                </a:solidFill>
              </a:rPr>
              <a:pPr/>
              <a:t>‹#›</a:t>
            </a:fld>
            <a:endParaRPr lang="en-US">
              <a:solidFill>
                <a:prstClr val="black">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defTabSz="457145" fontAlgn="base">
              <a:spcBef>
                <a:spcPct val="0"/>
              </a:spcBef>
              <a:spcAft>
                <a:spcPct val="0"/>
              </a:spcAft>
            </a:pP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defTabSz="457145" fontAlgn="base">
              <a:spcBef>
                <a:spcPct val="0"/>
              </a:spcBef>
              <a:spcAft>
                <a:spcPct val="0"/>
              </a:spcAft>
            </a:pP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defTabSz="457145" fontAlgn="base">
              <a:spcBef>
                <a:spcPct val="0"/>
              </a:spcBef>
              <a:spcAft>
                <a:spcPct val="0"/>
              </a:spcAft>
            </a:pPr>
            <a:endParaRPr lang="en-US">
              <a:solidFill>
                <a:prstClr val="white"/>
              </a:solidFill>
              <a:latin typeface="Palatino Linotype"/>
            </a:endParaRPr>
          </a:p>
        </p:txBody>
      </p:sp>
    </p:spTree>
    <p:extLst>
      <p:ext uri="{BB962C8B-B14F-4D97-AF65-F5344CB8AC3E}">
        <p14:creationId xmlns:p14="http://schemas.microsoft.com/office/powerpoint/2010/main" val="25474594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1"/>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F8DD2D2-85B5-2945-9474-9C645DBEF527}" type="datetimeFigureOut">
              <a:rPr lang="en-US">
                <a:solidFill>
                  <a:prstClr val="black">
                    <a:lumMod val="65000"/>
                    <a:lumOff val="35000"/>
                  </a:prstClr>
                </a:solidFill>
              </a:rPr>
              <a:pPr/>
              <a:t>3/6/14</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4FA92A70-CD6D-CF4C-851D-B6630BAF227A}" type="slidenum">
              <a:rPr lang="en-US">
                <a:solidFill>
                  <a:prstClr val="black">
                    <a:lumMod val="65000"/>
                    <a:lumOff val="35000"/>
                  </a:prstClr>
                </a:solidFill>
              </a:rPr>
              <a:pPr/>
              <a:t>‹#›</a:t>
            </a:fld>
            <a:endParaRPr lang="en-US">
              <a:solidFill>
                <a:prstClr val="black">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5351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145" indent="0">
              <a:buNone/>
              <a:defRPr sz="2000" b="1"/>
            </a:lvl2pPr>
            <a:lvl3pPr marL="914290" indent="0">
              <a:buNone/>
              <a:defRPr sz="1800" b="1"/>
            </a:lvl3pPr>
            <a:lvl4pPr marL="1371435" indent="0">
              <a:buNone/>
              <a:defRPr sz="1600" b="1"/>
            </a:lvl4pPr>
            <a:lvl5pPr marL="1828581" indent="0">
              <a:buNone/>
              <a:defRPr sz="1600" b="1"/>
            </a:lvl5pPr>
            <a:lvl6pPr marL="2285726" indent="0">
              <a:buNone/>
              <a:defRPr sz="1600" b="1"/>
            </a:lvl6pPr>
            <a:lvl7pPr marL="2742871" indent="0">
              <a:buNone/>
              <a:defRPr sz="1600" b="1"/>
            </a:lvl7pPr>
            <a:lvl8pPr marL="3200016" indent="0">
              <a:buNone/>
              <a:defRPr sz="1600" b="1"/>
            </a:lvl8pPr>
            <a:lvl9pPr marL="3657161"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1" y="1600200"/>
            <a:ext cx="4041775" cy="609600"/>
          </a:xfrm>
        </p:spPr>
        <p:txBody>
          <a:bodyPr anchor="b">
            <a:noAutofit/>
          </a:bodyPr>
          <a:lstStyle>
            <a:lvl1pPr marL="0" indent="0" algn="ctr">
              <a:buNone/>
              <a:defRPr sz="2400" b="0"/>
            </a:lvl1pPr>
            <a:lvl2pPr marL="457145" indent="0">
              <a:buNone/>
              <a:defRPr sz="2000" b="1"/>
            </a:lvl2pPr>
            <a:lvl3pPr marL="914290" indent="0">
              <a:buNone/>
              <a:defRPr sz="1800" b="1"/>
            </a:lvl3pPr>
            <a:lvl4pPr marL="1371435" indent="0">
              <a:buNone/>
              <a:defRPr sz="1600" b="1"/>
            </a:lvl4pPr>
            <a:lvl5pPr marL="1828581" indent="0">
              <a:buNone/>
              <a:defRPr sz="1600" b="1"/>
            </a:lvl5pPr>
            <a:lvl6pPr marL="2285726" indent="0">
              <a:buNone/>
              <a:defRPr sz="1600" b="1"/>
            </a:lvl6pPr>
            <a:lvl7pPr marL="2742871" indent="0">
              <a:buNone/>
              <a:defRPr sz="1600" b="1"/>
            </a:lvl7pPr>
            <a:lvl8pPr marL="3200016" indent="0">
              <a:buNone/>
              <a:defRPr sz="1600" b="1"/>
            </a:lvl8pPr>
            <a:lvl9pPr marL="3657161"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EF8DD2D2-85B5-2945-9474-9C645DBEF527}" type="datetimeFigureOut">
              <a:rPr lang="en-US">
                <a:solidFill>
                  <a:prstClr val="black">
                    <a:lumMod val="65000"/>
                    <a:lumOff val="35000"/>
                  </a:prstClr>
                </a:solidFill>
              </a:rPr>
              <a:pPr/>
              <a:t>3/6/14</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4FA92A70-CD6D-CF4C-851D-B6630BAF227A}" type="slidenum">
              <a:rPr lang="en-US">
                <a:solidFill>
                  <a:prstClr val="black">
                    <a:lumMod val="65000"/>
                    <a:lumOff val="35000"/>
                  </a:prstClr>
                </a:solidFill>
              </a:rPr>
              <a:pPr/>
              <a:t>‹#›</a:t>
            </a:fld>
            <a:endParaRPr lang="en-US">
              <a:solidFill>
                <a:prstClr val="black">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5" y="2212849"/>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6933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F8DD2D2-85B5-2945-9474-9C645DBEF527}" type="datetimeFigureOut">
              <a:rPr lang="en-US">
                <a:solidFill>
                  <a:prstClr val="black">
                    <a:lumMod val="65000"/>
                    <a:lumOff val="35000"/>
                  </a:prstClr>
                </a:solidFill>
              </a:rPr>
              <a:pPr/>
              <a:t>3/6/14</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4FA92A70-CD6D-CF4C-851D-B6630BAF227A}" type="slidenum">
              <a:rPr lang="en-US">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556782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DD2D2-85B5-2945-9474-9C645DBEF527}" type="datetimeFigureOut">
              <a:rPr lang="en-US">
                <a:solidFill>
                  <a:prstClr val="black">
                    <a:lumMod val="65000"/>
                    <a:lumOff val="35000"/>
                  </a:prstClr>
                </a:solidFill>
              </a:rPr>
              <a:pPr/>
              <a:t>3/6/14</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4FA92A70-CD6D-CF4C-851D-B6630BAF227A}" type="slidenum">
              <a:rPr lang="en-US">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604264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3D118F-A228-524E-9229-061730BBF60C}" type="datetimeFigureOut">
              <a:rPr lang="en-US" smtClean="0"/>
              <a:pPr/>
              <a:t>3/6/14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345CF-2D69-B140-9107-24EC2A5D69A0}"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8" y="273051"/>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8" y="2438401"/>
            <a:ext cx="3008313" cy="3687763"/>
          </a:xfrm>
        </p:spPr>
        <p:txBody>
          <a:bodyPr>
            <a:normAutofit/>
          </a:bodyPr>
          <a:lstStyle>
            <a:lvl1pPr marL="0" indent="0" algn="ctr">
              <a:lnSpc>
                <a:spcPct val="125000"/>
              </a:lnSpc>
              <a:buNone/>
              <a:defRPr sz="1600"/>
            </a:lvl1pPr>
            <a:lvl2pPr marL="457145" indent="0">
              <a:buNone/>
              <a:defRPr sz="1200"/>
            </a:lvl2pPr>
            <a:lvl3pPr marL="914290" indent="0">
              <a:buNone/>
              <a:defRPr sz="1000"/>
            </a:lvl3pPr>
            <a:lvl4pPr marL="1371435" indent="0">
              <a:buNone/>
              <a:defRPr sz="900"/>
            </a:lvl4pPr>
            <a:lvl5pPr marL="1828581" indent="0">
              <a:buNone/>
              <a:defRPr sz="900"/>
            </a:lvl5pPr>
            <a:lvl6pPr marL="2285726" indent="0">
              <a:buNone/>
              <a:defRPr sz="900"/>
            </a:lvl6pPr>
            <a:lvl7pPr marL="2742871" indent="0">
              <a:buNone/>
              <a:defRPr sz="900"/>
            </a:lvl7pPr>
            <a:lvl8pPr marL="3200016" indent="0">
              <a:buNone/>
              <a:defRPr sz="900"/>
            </a:lvl8pPr>
            <a:lvl9pPr marL="36571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8DD2D2-85B5-2945-9474-9C645DBEF527}" type="datetimeFigureOut">
              <a:rPr lang="en-US">
                <a:solidFill>
                  <a:prstClr val="black">
                    <a:lumMod val="65000"/>
                    <a:lumOff val="35000"/>
                  </a:prstClr>
                </a:solidFill>
              </a:rPr>
              <a:pPr/>
              <a:t>3/6/14</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4FA92A70-CD6D-CF4C-851D-B6630BAF227A}" type="slidenum">
              <a:rPr lang="en-US">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877164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145" indent="0">
              <a:buNone/>
              <a:defRPr sz="2800"/>
            </a:lvl2pPr>
            <a:lvl3pPr marL="914290" indent="0">
              <a:buNone/>
              <a:defRPr sz="2400"/>
            </a:lvl3pPr>
            <a:lvl4pPr marL="1371435" indent="0">
              <a:buNone/>
              <a:defRPr sz="2000"/>
            </a:lvl4pPr>
            <a:lvl5pPr marL="1828581" indent="0">
              <a:buNone/>
              <a:defRPr sz="2000"/>
            </a:lvl5pPr>
            <a:lvl6pPr marL="2285726" indent="0">
              <a:buNone/>
              <a:defRPr sz="2000"/>
            </a:lvl6pPr>
            <a:lvl7pPr marL="2742871" indent="0">
              <a:buNone/>
              <a:defRPr sz="2000"/>
            </a:lvl7pPr>
            <a:lvl8pPr marL="3200016" indent="0">
              <a:buNone/>
              <a:defRPr sz="2000"/>
            </a:lvl8pPr>
            <a:lvl9pPr marL="3657161"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145" indent="0">
              <a:buNone/>
              <a:defRPr sz="1200"/>
            </a:lvl2pPr>
            <a:lvl3pPr marL="914290" indent="0">
              <a:buNone/>
              <a:defRPr sz="1000"/>
            </a:lvl3pPr>
            <a:lvl4pPr marL="1371435" indent="0">
              <a:buNone/>
              <a:defRPr sz="900"/>
            </a:lvl4pPr>
            <a:lvl5pPr marL="1828581" indent="0">
              <a:buNone/>
              <a:defRPr sz="900"/>
            </a:lvl5pPr>
            <a:lvl6pPr marL="2285726" indent="0">
              <a:buNone/>
              <a:defRPr sz="900"/>
            </a:lvl6pPr>
            <a:lvl7pPr marL="2742871" indent="0">
              <a:buNone/>
              <a:defRPr sz="900"/>
            </a:lvl7pPr>
            <a:lvl8pPr marL="3200016" indent="0">
              <a:buNone/>
              <a:defRPr sz="900"/>
            </a:lvl8pPr>
            <a:lvl9pPr marL="36571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8DD2D2-85B5-2945-9474-9C645DBEF527}" type="datetimeFigureOut">
              <a:rPr lang="en-US">
                <a:solidFill>
                  <a:prstClr val="black">
                    <a:lumMod val="65000"/>
                    <a:lumOff val="35000"/>
                  </a:prstClr>
                </a:solidFill>
              </a:rPr>
              <a:pPr/>
              <a:t>3/6/14</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4FA92A70-CD6D-CF4C-851D-B6630BAF227A}" type="slidenum">
              <a:rPr lang="en-US">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2667932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8DD2D2-85B5-2945-9474-9C645DBEF527}" type="datetimeFigureOut">
              <a:rPr lang="en-US">
                <a:solidFill>
                  <a:prstClr val="black">
                    <a:lumMod val="65000"/>
                    <a:lumOff val="35000"/>
                  </a:prstClr>
                </a:solidFill>
              </a:rPr>
              <a:pPr/>
              <a:t>3/6/14</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4FA92A70-CD6D-CF4C-851D-B6630BAF227A}" type="slidenum">
              <a:rPr lang="en-US">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043780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8DD2D2-85B5-2945-9474-9C645DBEF527}" type="datetimeFigureOut">
              <a:rPr lang="en-US">
                <a:solidFill>
                  <a:prstClr val="black">
                    <a:lumMod val="65000"/>
                    <a:lumOff val="35000"/>
                  </a:prstClr>
                </a:solidFill>
              </a:rPr>
              <a:pPr/>
              <a:t>3/6/14</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4FA92A70-CD6D-CF4C-851D-B6630BAF227A}" type="slidenum">
              <a:rPr lang="en-US">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4449382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495" indent="0" algn="ctr">
              <a:buNone/>
              <a:defRPr>
                <a:solidFill>
                  <a:schemeClr val="tx1">
                    <a:tint val="75000"/>
                  </a:schemeClr>
                </a:solidFill>
              </a:defRPr>
            </a:lvl2pPr>
            <a:lvl3pPr marL="910991" indent="0" algn="ctr">
              <a:buNone/>
              <a:defRPr>
                <a:solidFill>
                  <a:schemeClr val="tx1">
                    <a:tint val="75000"/>
                  </a:schemeClr>
                </a:solidFill>
              </a:defRPr>
            </a:lvl3pPr>
            <a:lvl4pPr marL="1366497" indent="0" algn="ctr">
              <a:buNone/>
              <a:defRPr>
                <a:solidFill>
                  <a:schemeClr val="tx1">
                    <a:tint val="75000"/>
                  </a:schemeClr>
                </a:solidFill>
              </a:defRPr>
            </a:lvl4pPr>
            <a:lvl5pPr marL="1822003" indent="0" algn="ctr">
              <a:buNone/>
              <a:defRPr>
                <a:solidFill>
                  <a:schemeClr val="tx1">
                    <a:tint val="75000"/>
                  </a:schemeClr>
                </a:solidFill>
              </a:defRPr>
            </a:lvl5pPr>
            <a:lvl6pPr marL="2277511" indent="0" algn="ctr">
              <a:buNone/>
              <a:defRPr>
                <a:solidFill>
                  <a:schemeClr val="tx1">
                    <a:tint val="75000"/>
                  </a:schemeClr>
                </a:solidFill>
              </a:defRPr>
            </a:lvl6pPr>
            <a:lvl7pPr marL="2733014" indent="0" algn="ctr">
              <a:buNone/>
              <a:defRPr>
                <a:solidFill>
                  <a:schemeClr val="tx1">
                    <a:tint val="75000"/>
                  </a:schemeClr>
                </a:solidFill>
              </a:defRPr>
            </a:lvl7pPr>
            <a:lvl8pPr marL="3188517" indent="0" algn="ctr">
              <a:buNone/>
              <a:defRPr>
                <a:solidFill>
                  <a:schemeClr val="tx1">
                    <a:tint val="75000"/>
                  </a:schemeClr>
                </a:solidFill>
              </a:defRPr>
            </a:lvl8pPr>
            <a:lvl9pPr marL="364402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17591FA-B935-46B6-B849-AC89A5B798A2}"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8C5ADAA3-7BDC-4F28-8775-23E8D65DB7E7}"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39654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FB7CF91-2A52-476D-8EA3-755AEFFBA999}"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91A52C57-CD80-4C9D-B061-9DC51F5CE6C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042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3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5495" indent="0">
              <a:buNone/>
              <a:defRPr sz="1800">
                <a:solidFill>
                  <a:schemeClr val="tx1">
                    <a:tint val="75000"/>
                  </a:schemeClr>
                </a:solidFill>
              </a:defRPr>
            </a:lvl2pPr>
            <a:lvl3pPr marL="910991" indent="0">
              <a:buNone/>
              <a:defRPr sz="1600">
                <a:solidFill>
                  <a:schemeClr val="tx1">
                    <a:tint val="75000"/>
                  </a:schemeClr>
                </a:solidFill>
              </a:defRPr>
            </a:lvl3pPr>
            <a:lvl4pPr marL="1366497" indent="0">
              <a:buNone/>
              <a:defRPr sz="1400">
                <a:solidFill>
                  <a:schemeClr val="tx1">
                    <a:tint val="75000"/>
                  </a:schemeClr>
                </a:solidFill>
              </a:defRPr>
            </a:lvl4pPr>
            <a:lvl5pPr marL="1822003" indent="0">
              <a:buNone/>
              <a:defRPr sz="1400">
                <a:solidFill>
                  <a:schemeClr val="tx1">
                    <a:tint val="75000"/>
                  </a:schemeClr>
                </a:solidFill>
              </a:defRPr>
            </a:lvl5pPr>
            <a:lvl6pPr marL="2277511" indent="0">
              <a:buNone/>
              <a:defRPr sz="1400">
                <a:solidFill>
                  <a:schemeClr val="tx1">
                    <a:tint val="75000"/>
                  </a:schemeClr>
                </a:solidFill>
              </a:defRPr>
            </a:lvl6pPr>
            <a:lvl7pPr marL="2733014" indent="0">
              <a:buNone/>
              <a:defRPr sz="1400">
                <a:solidFill>
                  <a:schemeClr val="tx1">
                    <a:tint val="75000"/>
                  </a:schemeClr>
                </a:solidFill>
              </a:defRPr>
            </a:lvl7pPr>
            <a:lvl8pPr marL="3188517" indent="0">
              <a:buNone/>
              <a:defRPr sz="1400">
                <a:solidFill>
                  <a:schemeClr val="tx1">
                    <a:tint val="75000"/>
                  </a:schemeClr>
                </a:solidFill>
              </a:defRPr>
            </a:lvl8pPr>
            <a:lvl9pPr marL="364402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36AE543-88FD-4847-BC51-93F0F526CD2A}"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2A26257A-05D0-487B-8225-7E1582BE025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90113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9457" y="2987680"/>
            <a:ext cx="4244975" cy="844708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29" y="2987680"/>
            <a:ext cx="4244975" cy="844708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B9A1EDE-E611-47FA-8257-30BE4852F45E}"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1C75842F-2499-491F-BDF4-363BDC34FC8E}"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69850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5"/>
            <a:ext cx="4040188" cy="639762"/>
          </a:xfrm>
        </p:spPr>
        <p:txBody>
          <a:bodyPr anchor="b"/>
          <a:lstStyle>
            <a:lvl1pPr marL="0" indent="0">
              <a:buNone/>
              <a:defRPr sz="2400" b="1"/>
            </a:lvl1pPr>
            <a:lvl2pPr marL="455495" indent="0">
              <a:buNone/>
              <a:defRPr sz="2000" b="1"/>
            </a:lvl2pPr>
            <a:lvl3pPr marL="910991" indent="0">
              <a:buNone/>
              <a:defRPr sz="1800" b="1"/>
            </a:lvl3pPr>
            <a:lvl4pPr marL="1366497" indent="0">
              <a:buNone/>
              <a:defRPr sz="1600" b="1"/>
            </a:lvl4pPr>
            <a:lvl5pPr marL="1822003" indent="0">
              <a:buNone/>
              <a:defRPr sz="1600" b="1"/>
            </a:lvl5pPr>
            <a:lvl6pPr marL="2277511" indent="0">
              <a:buNone/>
              <a:defRPr sz="1600" b="1"/>
            </a:lvl6pPr>
            <a:lvl7pPr marL="2733014" indent="0">
              <a:buNone/>
              <a:defRPr sz="1600" b="1"/>
            </a:lvl7pPr>
            <a:lvl8pPr marL="3188517" indent="0">
              <a:buNone/>
              <a:defRPr sz="1600" b="1"/>
            </a:lvl8pPr>
            <a:lvl9pPr marL="36440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57" y="1535115"/>
            <a:ext cx="4041775" cy="639762"/>
          </a:xfrm>
        </p:spPr>
        <p:txBody>
          <a:bodyPr anchor="b"/>
          <a:lstStyle>
            <a:lvl1pPr marL="0" indent="0">
              <a:buNone/>
              <a:defRPr sz="2400" b="1"/>
            </a:lvl1pPr>
            <a:lvl2pPr marL="455495" indent="0">
              <a:buNone/>
              <a:defRPr sz="2000" b="1"/>
            </a:lvl2pPr>
            <a:lvl3pPr marL="910991" indent="0">
              <a:buNone/>
              <a:defRPr sz="1800" b="1"/>
            </a:lvl3pPr>
            <a:lvl4pPr marL="1366497" indent="0">
              <a:buNone/>
              <a:defRPr sz="1600" b="1"/>
            </a:lvl4pPr>
            <a:lvl5pPr marL="1822003" indent="0">
              <a:buNone/>
              <a:defRPr sz="1600" b="1"/>
            </a:lvl5pPr>
            <a:lvl6pPr marL="2277511" indent="0">
              <a:buNone/>
              <a:defRPr sz="1600" b="1"/>
            </a:lvl6pPr>
            <a:lvl7pPr marL="2733014" indent="0">
              <a:buNone/>
              <a:defRPr sz="1600" b="1"/>
            </a:lvl7pPr>
            <a:lvl8pPr marL="3188517" indent="0">
              <a:buNone/>
              <a:defRPr sz="1600" b="1"/>
            </a:lvl8pPr>
            <a:lvl9pPr marL="36440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57" y="2174875"/>
            <a:ext cx="4041775" cy="395128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60EBFC9-4976-42AF-8D8F-B5F815DA188A}"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9F80B33F-77D9-4DC1-97E7-F5226AF1A168}"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984241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08F1C7C-81B4-482A-8865-C1405C0BFD9B}"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0DD819BA-6389-44CE-8BAF-D13038D77655}"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08298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3D118F-A228-524E-9229-061730BBF60C}" type="datetimeFigureOut">
              <a:rPr lang="en-US" smtClean="0"/>
              <a:pPr/>
              <a:t>3/6/14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9345CF-2D69-B140-9107-24EC2A5D69A0}"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4B04DE-91A8-4728-A130-4676A8BC1692}"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A7659F29-4785-4DDE-9EE2-93803EE2A461}"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537110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79"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4" cy="4691063"/>
          </a:xfrm>
        </p:spPr>
        <p:txBody>
          <a:bodyPr/>
          <a:lstStyle>
            <a:lvl1pPr marL="0" indent="0">
              <a:buNone/>
              <a:defRPr sz="1400"/>
            </a:lvl1pPr>
            <a:lvl2pPr marL="455495" indent="0">
              <a:buNone/>
              <a:defRPr sz="1200"/>
            </a:lvl2pPr>
            <a:lvl3pPr marL="910991" indent="0">
              <a:buNone/>
              <a:defRPr sz="1000"/>
            </a:lvl3pPr>
            <a:lvl4pPr marL="1366497" indent="0">
              <a:buNone/>
              <a:defRPr sz="900"/>
            </a:lvl4pPr>
            <a:lvl5pPr marL="1822003" indent="0">
              <a:buNone/>
              <a:defRPr sz="900"/>
            </a:lvl5pPr>
            <a:lvl6pPr marL="2277511" indent="0">
              <a:buNone/>
              <a:defRPr sz="900"/>
            </a:lvl6pPr>
            <a:lvl7pPr marL="2733014" indent="0">
              <a:buNone/>
              <a:defRPr sz="900"/>
            </a:lvl7pPr>
            <a:lvl8pPr marL="3188517" indent="0">
              <a:buNone/>
              <a:defRPr sz="900"/>
            </a:lvl8pPr>
            <a:lvl9pPr marL="3644021"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02A603B-4ACE-4309-B49A-BEF804EF12AB}"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01367238-BD84-485C-821B-D9E10685C578}"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822122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5495" indent="0">
              <a:buNone/>
              <a:defRPr sz="2800"/>
            </a:lvl2pPr>
            <a:lvl3pPr marL="910991" indent="0">
              <a:buNone/>
              <a:defRPr sz="2400"/>
            </a:lvl3pPr>
            <a:lvl4pPr marL="1366497" indent="0">
              <a:buNone/>
              <a:defRPr sz="2000"/>
            </a:lvl4pPr>
            <a:lvl5pPr marL="1822003" indent="0">
              <a:buNone/>
              <a:defRPr sz="2000"/>
            </a:lvl5pPr>
            <a:lvl6pPr marL="2277511" indent="0">
              <a:buNone/>
              <a:defRPr sz="2000"/>
            </a:lvl6pPr>
            <a:lvl7pPr marL="2733014" indent="0">
              <a:buNone/>
              <a:defRPr sz="2000"/>
            </a:lvl7pPr>
            <a:lvl8pPr marL="3188517" indent="0">
              <a:buNone/>
              <a:defRPr sz="2000"/>
            </a:lvl8pPr>
            <a:lvl9pPr marL="3644021" indent="0">
              <a:buNone/>
              <a:defRPr sz="2000"/>
            </a:lvl9pPr>
          </a:lstStyle>
          <a:p>
            <a:pPr lvl="0"/>
            <a:endParaRPr lang="en-US" noProof="0"/>
          </a:p>
        </p:txBody>
      </p:sp>
      <p:sp>
        <p:nvSpPr>
          <p:cNvPr id="4" name="Text Placeholder 3"/>
          <p:cNvSpPr>
            <a:spLocks noGrp="1"/>
          </p:cNvSpPr>
          <p:nvPr>
            <p:ph type="body" sz="half" idx="2"/>
          </p:nvPr>
        </p:nvSpPr>
        <p:spPr>
          <a:xfrm>
            <a:off x="1792288" y="5367340"/>
            <a:ext cx="5486400" cy="804862"/>
          </a:xfrm>
        </p:spPr>
        <p:txBody>
          <a:bodyPr/>
          <a:lstStyle>
            <a:lvl1pPr marL="0" indent="0">
              <a:buNone/>
              <a:defRPr sz="1400"/>
            </a:lvl1pPr>
            <a:lvl2pPr marL="455495" indent="0">
              <a:buNone/>
              <a:defRPr sz="1200"/>
            </a:lvl2pPr>
            <a:lvl3pPr marL="910991" indent="0">
              <a:buNone/>
              <a:defRPr sz="1000"/>
            </a:lvl3pPr>
            <a:lvl4pPr marL="1366497" indent="0">
              <a:buNone/>
              <a:defRPr sz="900"/>
            </a:lvl4pPr>
            <a:lvl5pPr marL="1822003" indent="0">
              <a:buNone/>
              <a:defRPr sz="900"/>
            </a:lvl5pPr>
            <a:lvl6pPr marL="2277511" indent="0">
              <a:buNone/>
              <a:defRPr sz="900"/>
            </a:lvl6pPr>
            <a:lvl7pPr marL="2733014" indent="0">
              <a:buNone/>
              <a:defRPr sz="900"/>
            </a:lvl7pPr>
            <a:lvl8pPr marL="3188517" indent="0">
              <a:buNone/>
              <a:defRPr sz="900"/>
            </a:lvl8pPr>
            <a:lvl9pPr marL="3644021"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30AAAB7-6938-4175-9878-1CB8FF583DCF}"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FFE7BFD5-487E-45EA-80F6-0FB41F98277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209342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C050906-17A3-438D-AEED-098661CADB5F}"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102CC908-1F4A-4EAA-93C2-2D97DA6F326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34284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1189" y="512764"/>
            <a:ext cx="2160586" cy="10922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9429" y="512764"/>
            <a:ext cx="6329363" cy="10922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CC8382-0064-48D0-938D-202C1E0C2691}"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37014AFC-6BAD-4152-824A-7CD876BE45E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213395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145" indent="0" algn="ctr">
              <a:buNone/>
              <a:defRPr>
                <a:solidFill>
                  <a:schemeClr val="tx1">
                    <a:tint val="75000"/>
                  </a:schemeClr>
                </a:solidFill>
              </a:defRPr>
            </a:lvl2pPr>
            <a:lvl3pPr marL="914290" indent="0" algn="ctr">
              <a:buNone/>
              <a:defRPr>
                <a:solidFill>
                  <a:schemeClr val="tx1">
                    <a:tint val="75000"/>
                  </a:schemeClr>
                </a:solidFill>
              </a:defRPr>
            </a:lvl3pPr>
            <a:lvl4pPr marL="1371435" indent="0" algn="ctr">
              <a:buNone/>
              <a:defRPr>
                <a:solidFill>
                  <a:schemeClr val="tx1">
                    <a:tint val="75000"/>
                  </a:schemeClr>
                </a:solidFill>
              </a:defRPr>
            </a:lvl4pPr>
            <a:lvl5pPr marL="1828581" indent="0" algn="ctr">
              <a:buNone/>
              <a:defRPr>
                <a:solidFill>
                  <a:schemeClr val="tx1">
                    <a:tint val="75000"/>
                  </a:schemeClr>
                </a:solidFill>
              </a:defRPr>
            </a:lvl5pPr>
            <a:lvl6pPr marL="2285726" indent="0" algn="ctr">
              <a:buNone/>
              <a:defRPr>
                <a:solidFill>
                  <a:schemeClr val="tx1">
                    <a:tint val="75000"/>
                  </a:schemeClr>
                </a:solidFill>
              </a:defRPr>
            </a:lvl6pPr>
            <a:lvl7pPr marL="2742871" indent="0" algn="ctr">
              <a:buNone/>
              <a:defRPr>
                <a:solidFill>
                  <a:schemeClr val="tx1">
                    <a:tint val="75000"/>
                  </a:schemeClr>
                </a:solidFill>
              </a:defRPr>
            </a:lvl7pPr>
            <a:lvl8pPr marL="3200016" indent="0" algn="ctr">
              <a:buNone/>
              <a:defRPr>
                <a:solidFill>
                  <a:schemeClr val="tx1">
                    <a:tint val="75000"/>
                  </a:schemeClr>
                </a:solidFill>
              </a:defRPr>
            </a:lvl8pPr>
            <a:lvl9pPr marL="3657161"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F8DD2D2-85B5-2945-9474-9C645DBEF527}" type="datetimeFigureOut">
              <a:rPr lang="en-US" smtClean="0">
                <a:solidFill>
                  <a:prstClr val="black">
                    <a:lumMod val="65000"/>
                    <a:lumOff val="35000"/>
                  </a:prstClr>
                </a:solidFill>
              </a:rPr>
              <a:pPr/>
              <a:t>3/6/14</a:t>
            </a:fld>
            <a:endParaRPr lang="en-US">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4FA92A70-CD6D-CF4C-851D-B6630BAF227A}"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Footer Placeholder 8"/>
          <p:cNvSpPr>
            <a:spLocks noGrp="1"/>
          </p:cNvSpPr>
          <p:nvPr>
            <p:ph type="ftr" sz="quarter" idx="12"/>
          </p:nvPr>
        </p:nvSpPr>
        <p:spPr/>
        <p:txBody>
          <a:bodyPr/>
          <a:lstStyle/>
          <a:p>
            <a:endParaRPr lang="en-US">
              <a:solidFill>
                <a:prstClr val="black">
                  <a:lumMod val="65000"/>
                  <a:lumOff val="35000"/>
                </a:prstClr>
              </a:solidFill>
            </a:endParaRPr>
          </a:p>
        </p:txBody>
      </p:sp>
    </p:spTree>
    <p:extLst>
      <p:ext uri="{BB962C8B-B14F-4D97-AF65-F5344CB8AC3E}">
        <p14:creationId xmlns:p14="http://schemas.microsoft.com/office/powerpoint/2010/main" val="2635453449"/>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EF8DD2D2-85B5-2945-9474-9C645DBEF527}" type="datetimeFigureOut">
              <a:rPr lang="en-US" smtClean="0">
                <a:solidFill>
                  <a:prstClr val="black">
                    <a:lumMod val="65000"/>
                    <a:lumOff val="35000"/>
                  </a:prstClr>
                </a:solidFill>
              </a:rPr>
              <a:pPr/>
              <a:t>3/6/14</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4FA92A70-CD6D-CF4C-851D-B6630BAF227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5777845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1"/>
            <a:ext cx="7772400" cy="2505075"/>
          </a:xfrm>
        </p:spPr>
        <p:txBody>
          <a:bodyPr anchor="b"/>
          <a:lstStyle>
            <a:lvl1pPr algn="ctr" defTabSz="91429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4"/>
            <a:ext cx="7772400" cy="1131887"/>
          </a:xfrm>
        </p:spPr>
        <p:txBody>
          <a:bodyPr anchor="t"/>
          <a:lstStyle>
            <a:lvl1pPr marL="0" indent="0" algn="ctr">
              <a:buNone/>
              <a:defRPr sz="2000">
                <a:solidFill>
                  <a:schemeClr val="tx1">
                    <a:tint val="75000"/>
                  </a:schemeClr>
                </a:solidFill>
              </a:defRPr>
            </a:lvl1pPr>
            <a:lvl2pPr marL="457145" indent="0">
              <a:buNone/>
              <a:defRPr sz="1800">
                <a:solidFill>
                  <a:schemeClr val="tx1">
                    <a:tint val="75000"/>
                  </a:schemeClr>
                </a:solidFill>
              </a:defRPr>
            </a:lvl2pPr>
            <a:lvl3pPr marL="914290" indent="0">
              <a:buNone/>
              <a:defRPr sz="1600">
                <a:solidFill>
                  <a:schemeClr val="tx1">
                    <a:tint val="75000"/>
                  </a:schemeClr>
                </a:solidFill>
              </a:defRPr>
            </a:lvl3pPr>
            <a:lvl4pPr marL="1371435" indent="0">
              <a:buNone/>
              <a:defRPr sz="1400">
                <a:solidFill>
                  <a:schemeClr val="tx1">
                    <a:tint val="75000"/>
                  </a:schemeClr>
                </a:solidFill>
              </a:defRPr>
            </a:lvl4pPr>
            <a:lvl5pPr marL="1828581" indent="0">
              <a:buNone/>
              <a:defRPr sz="1400">
                <a:solidFill>
                  <a:schemeClr val="tx1">
                    <a:tint val="75000"/>
                  </a:schemeClr>
                </a:solidFill>
              </a:defRPr>
            </a:lvl5pPr>
            <a:lvl6pPr marL="2285726" indent="0">
              <a:buNone/>
              <a:defRPr sz="1400">
                <a:solidFill>
                  <a:schemeClr val="tx1">
                    <a:tint val="75000"/>
                  </a:schemeClr>
                </a:solidFill>
              </a:defRPr>
            </a:lvl6pPr>
            <a:lvl7pPr marL="2742871" indent="0">
              <a:buNone/>
              <a:defRPr sz="1400">
                <a:solidFill>
                  <a:schemeClr val="tx1">
                    <a:tint val="75000"/>
                  </a:schemeClr>
                </a:solidFill>
              </a:defRPr>
            </a:lvl7pPr>
            <a:lvl8pPr marL="3200016" indent="0">
              <a:buNone/>
              <a:defRPr sz="1400">
                <a:solidFill>
                  <a:schemeClr val="tx1">
                    <a:tint val="75000"/>
                  </a:schemeClr>
                </a:solidFill>
              </a:defRPr>
            </a:lvl8pPr>
            <a:lvl9pPr marL="365716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8DD2D2-85B5-2945-9474-9C645DBEF527}" type="datetimeFigureOut">
              <a:rPr lang="en-US" smtClean="0">
                <a:solidFill>
                  <a:prstClr val="black">
                    <a:lumMod val="65000"/>
                    <a:lumOff val="35000"/>
                  </a:prstClr>
                </a:solidFill>
              </a:rPr>
              <a:pPr/>
              <a:t>3/6/14</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4FA92A70-CD6D-CF4C-851D-B6630BAF227A}"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defTabSz="457145"/>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defTabSz="457145"/>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defTabSz="457145"/>
            <a:endParaRPr lang="en-US">
              <a:solidFill>
                <a:prstClr val="white"/>
              </a:solidFill>
              <a:latin typeface="Palatino Linotype"/>
            </a:endParaRPr>
          </a:p>
        </p:txBody>
      </p:sp>
    </p:spTree>
    <p:extLst>
      <p:ext uri="{BB962C8B-B14F-4D97-AF65-F5344CB8AC3E}">
        <p14:creationId xmlns:p14="http://schemas.microsoft.com/office/powerpoint/2010/main" val="19224757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1"/>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F8DD2D2-85B5-2945-9474-9C645DBEF527}" type="datetimeFigureOut">
              <a:rPr lang="en-US" smtClean="0">
                <a:solidFill>
                  <a:prstClr val="black">
                    <a:lumMod val="65000"/>
                    <a:lumOff val="35000"/>
                  </a:prstClr>
                </a:solidFill>
              </a:rPr>
              <a:pPr/>
              <a:t>3/6/14</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4FA92A70-CD6D-CF4C-851D-B6630BAF227A}"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39792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145" indent="0">
              <a:buNone/>
              <a:defRPr sz="2000" b="1"/>
            </a:lvl2pPr>
            <a:lvl3pPr marL="914290" indent="0">
              <a:buNone/>
              <a:defRPr sz="1800" b="1"/>
            </a:lvl3pPr>
            <a:lvl4pPr marL="1371435" indent="0">
              <a:buNone/>
              <a:defRPr sz="1600" b="1"/>
            </a:lvl4pPr>
            <a:lvl5pPr marL="1828581" indent="0">
              <a:buNone/>
              <a:defRPr sz="1600" b="1"/>
            </a:lvl5pPr>
            <a:lvl6pPr marL="2285726" indent="0">
              <a:buNone/>
              <a:defRPr sz="1600" b="1"/>
            </a:lvl6pPr>
            <a:lvl7pPr marL="2742871" indent="0">
              <a:buNone/>
              <a:defRPr sz="1600" b="1"/>
            </a:lvl7pPr>
            <a:lvl8pPr marL="3200016" indent="0">
              <a:buNone/>
              <a:defRPr sz="1600" b="1"/>
            </a:lvl8pPr>
            <a:lvl9pPr marL="3657161"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1" y="1600200"/>
            <a:ext cx="4041775" cy="609600"/>
          </a:xfrm>
        </p:spPr>
        <p:txBody>
          <a:bodyPr anchor="b">
            <a:noAutofit/>
          </a:bodyPr>
          <a:lstStyle>
            <a:lvl1pPr marL="0" indent="0" algn="ctr">
              <a:buNone/>
              <a:defRPr sz="2400" b="0"/>
            </a:lvl1pPr>
            <a:lvl2pPr marL="457145" indent="0">
              <a:buNone/>
              <a:defRPr sz="2000" b="1"/>
            </a:lvl2pPr>
            <a:lvl3pPr marL="914290" indent="0">
              <a:buNone/>
              <a:defRPr sz="1800" b="1"/>
            </a:lvl3pPr>
            <a:lvl4pPr marL="1371435" indent="0">
              <a:buNone/>
              <a:defRPr sz="1600" b="1"/>
            </a:lvl4pPr>
            <a:lvl5pPr marL="1828581" indent="0">
              <a:buNone/>
              <a:defRPr sz="1600" b="1"/>
            </a:lvl5pPr>
            <a:lvl6pPr marL="2285726" indent="0">
              <a:buNone/>
              <a:defRPr sz="1600" b="1"/>
            </a:lvl6pPr>
            <a:lvl7pPr marL="2742871" indent="0">
              <a:buNone/>
              <a:defRPr sz="1600" b="1"/>
            </a:lvl7pPr>
            <a:lvl8pPr marL="3200016" indent="0">
              <a:buNone/>
              <a:defRPr sz="1600" b="1"/>
            </a:lvl8pPr>
            <a:lvl9pPr marL="3657161"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EF8DD2D2-85B5-2945-9474-9C645DBEF527}" type="datetimeFigureOut">
              <a:rPr lang="en-US" smtClean="0">
                <a:solidFill>
                  <a:prstClr val="black">
                    <a:lumMod val="65000"/>
                    <a:lumOff val="35000"/>
                  </a:prstClr>
                </a:solidFill>
              </a:rPr>
              <a:pPr/>
              <a:t>3/6/14</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4FA92A70-CD6D-CF4C-851D-B6630BAF227A}"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5" y="2212849"/>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622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3D118F-A228-524E-9229-061730BBF60C}" type="datetimeFigureOut">
              <a:rPr lang="en-US" smtClean="0"/>
              <a:pPr/>
              <a:t>3/6/14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9345CF-2D69-B140-9107-24EC2A5D69A0}"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F8DD2D2-85B5-2945-9474-9C645DBEF527}" type="datetimeFigureOut">
              <a:rPr lang="en-US" smtClean="0">
                <a:solidFill>
                  <a:prstClr val="black">
                    <a:lumMod val="65000"/>
                    <a:lumOff val="35000"/>
                  </a:prstClr>
                </a:solidFill>
              </a:rPr>
              <a:pPr/>
              <a:t>3/6/14</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4FA92A70-CD6D-CF4C-851D-B6630BAF227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6210288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DD2D2-85B5-2945-9474-9C645DBEF527}" type="datetimeFigureOut">
              <a:rPr lang="en-US" smtClean="0">
                <a:solidFill>
                  <a:prstClr val="black">
                    <a:lumMod val="65000"/>
                    <a:lumOff val="35000"/>
                  </a:prstClr>
                </a:solidFill>
              </a:rPr>
              <a:pPr/>
              <a:t>3/6/14</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4FA92A70-CD6D-CF4C-851D-B6630BAF227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0661637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8" y="273051"/>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8" y="2438401"/>
            <a:ext cx="3008313" cy="3687763"/>
          </a:xfrm>
        </p:spPr>
        <p:txBody>
          <a:bodyPr>
            <a:normAutofit/>
          </a:bodyPr>
          <a:lstStyle>
            <a:lvl1pPr marL="0" indent="0" algn="ctr">
              <a:lnSpc>
                <a:spcPct val="125000"/>
              </a:lnSpc>
              <a:buNone/>
              <a:defRPr sz="1600"/>
            </a:lvl1pPr>
            <a:lvl2pPr marL="457145" indent="0">
              <a:buNone/>
              <a:defRPr sz="1200"/>
            </a:lvl2pPr>
            <a:lvl3pPr marL="914290" indent="0">
              <a:buNone/>
              <a:defRPr sz="1000"/>
            </a:lvl3pPr>
            <a:lvl4pPr marL="1371435" indent="0">
              <a:buNone/>
              <a:defRPr sz="900"/>
            </a:lvl4pPr>
            <a:lvl5pPr marL="1828581" indent="0">
              <a:buNone/>
              <a:defRPr sz="900"/>
            </a:lvl5pPr>
            <a:lvl6pPr marL="2285726" indent="0">
              <a:buNone/>
              <a:defRPr sz="900"/>
            </a:lvl6pPr>
            <a:lvl7pPr marL="2742871" indent="0">
              <a:buNone/>
              <a:defRPr sz="900"/>
            </a:lvl7pPr>
            <a:lvl8pPr marL="3200016" indent="0">
              <a:buNone/>
              <a:defRPr sz="900"/>
            </a:lvl8pPr>
            <a:lvl9pPr marL="36571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8DD2D2-85B5-2945-9474-9C645DBEF527}" type="datetimeFigureOut">
              <a:rPr lang="en-US" smtClean="0">
                <a:solidFill>
                  <a:prstClr val="black">
                    <a:lumMod val="65000"/>
                    <a:lumOff val="35000"/>
                  </a:prstClr>
                </a:solidFill>
              </a:rPr>
              <a:pPr/>
              <a:t>3/6/14</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4FA92A70-CD6D-CF4C-851D-B6630BAF227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3743198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145" indent="0">
              <a:buNone/>
              <a:defRPr sz="2800"/>
            </a:lvl2pPr>
            <a:lvl3pPr marL="914290" indent="0">
              <a:buNone/>
              <a:defRPr sz="2400"/>
            </a:lvl3pPr>
            <a:lvl4pPr marL="1371435" indent="0">
              <a:buNone/>
              <a:defRPr sz="2000"/>
            </a:lvl4pPr>
            <a:lvl5pPr marL="1828581" indent="0">
              <a:buNone/>
              <a:defRPr sz="2000"/>
            </a:lvl5pPr>
            <a:lvl6pPr marL="2285726" indent="0">
              <a:buNone/>
              <a:defRPr sz="2000"/>
            </a:lvl6pPr>
            <a:lvl7pPr marL="2742871" indent="0">
              <a:buNone/>
              <a:defRPr sz="2000"/>
            </a:lvl7pPr>
            <a:lvl8pPr marL="3200016" indent="0">
              <a:buNone/>
              <a:defRPr sz="2000"/>
            </a:lvl8pPr>
            <a:lvl9pPr marL="3657161"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145" indent="0">
              <a:buNone/>
              <a:defRPr sz="1200"/>
            </a:lvl2pPr>
            <a:lvl3pPr marL="914290" indent="0">
              <a:buNone/>
              <a:defRPr sz="1000"/>
            </a:lvl3pPr>
            <a:lvl4pPr marL="1371435" indent="0">
              <a:buNone/>
              <a:defRPr sz="900"/>
            </a:lvl4pPr>
            <a:lvl5pPr marL="1828581" indent="0">
              <a:buNone/>
              <a:defRPr sz="900"/>
            </a:lvl5pPr>
            <a:lvl6pPr marL="2285726" indent="0">
              <a:buNone/>
              <a:defRPr sz="900"/>
            </a:lvl6pPr>
            <a:lvl7pPr marL="2742871" indent="0">
              <a:buNone/>
              <a:defRPr sz="900"/>
            </a:lvl7pPr>
            <a:lvl8pPr marL="3200016" indent="0">
              <a:buNone/>
              <a:defRPr sz="900"/>
            </a:lvl8pPr>
            <a:lvl9pPr marL="365716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8DD2D2-85B5-2945-9474-9C645DBEF527}" type="datetimeFigureOut">
              <a:rPr lang="en-US" smtClean="0">
                <a:solidFill>
                  <a:prstClr val="black">
                    <a:lumMod val="65000"/>
                    <a:lumOff val="35000"/>
                  </a:prstClr>
                </a:solidFill>
              </a:rPr>
              <a:pPr/>
              <a:t>3/6/14</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4FA92A70-CD6D-CF4C-851D-B6630BAF227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548010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8DD2D2-85B5-2945-9474-9C645DBEF527}" type="datetimeFigureOut">
              <a:rPr lang="en-US" smtClean="0">
                <a:solidFill>
                  <a:prstClr val="black">
                    <a:lumMod val="65000"/>
                    <a:lumOff val="35000"/>
                  </a:prstClr>
                </a:solidFill>
              </a:rPr>
              <a:pPr/>
              <a:t>3/6/14</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4FA92A70-CD6D-CF4C-851D-B6630BAF227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908753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8DD2D2-85B5-2945-9474-9C645DBEF527}" type="datetimeFigureOut">
              <a:rPr lang="en-US" smtClean="0">
                <a:solidFill>
                  <a:prstClr val="black">
                    <a:lumMod val="65000"/>
                    <a:lumOff val="35000"/>
                  </a:prstClr>
                </a:solidFill>
              </a:rPr>
              <a:pPr/>
              <a:t>3/6/14</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4FA92A70-CD6D-CF4C-851D-B6630BAF227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613552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3D118F-A228-524E-9229-061730BBF60C}" type="datetimeFigureOut">
              <a:rPr lang="en-US" smtClean="0"/>
              <a:pPr/>
              <a:t>3/6/14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9345CF-2D69-B140-9107-24EC2A5D69A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3D118F-A228-524E-9229-061730BBF60C}" type="datetimeFigureOut">
              <a:rPr lang="en-US" smtClean="0"/>
              <a:pPr/>
              <a:t>3/6/14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9345CF-2D69-B140-9107-24EC2A5D69A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3D118F-A228-524E-9229-061730BBF60C}" type="datetimeFigureOut">
              <a:rPr lang="en-US" smtClean="0"/>
              <a:pPr/>
              <a:t>3/6/14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9345CF-2D69-B140-9107-24EC2A5D69A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3D118F-A228-524E-9229-061730BBF60C}" type="datetimeFigureOut">
              <a:rPr lang="en-US" smtClean="0"/>
              <a:pPr/>
              <a:t>3/6/14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9345CF-2D69-B140-9107-24EC2A5D69A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slide" Target="../slides/slide7.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3028" y="274638"/>
            <a:ext cx="5863772" cy="995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8667"/>
            <a:ext cx="8229600" cy="451749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D118F-A228-524E-9229-061730BBF60C}" type="datetimeFigureOut">
              <a:rPr lang="en-US" smtClean="0"/>
              <a:pPr/>
              <a:t>3/6/14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345CF-2D69-B140-9107-24EC2A5D69A0}" type="slidenum">
              <a:rPr lang="en-US" smtClean="0"/>
              <a:pPr/>
              <a:t>‹#›</a:t>
            </a:fld>
            <a:endParaRPr lang="en-US"/>
          </a:p>
        </p:txBody>
      </p:sp>
      <p:pic>
        <p:nvPicPr>
          <p:cNvPr id="11" name="Picture 10"/>
          <p:cNvPicPr>
            <a:picLocks noChangeAspect="1"/>
          </p:cNvPicPr>
          <p:nvPr/>
        </p:nvPicPr>
        <p:blipFill>
          <a:blip r:embed="rId13"/>
          <a:stretch>
            <a:fillRect/>
          </a:stretch>
        </p:blipFill>
        <p:spPr>
          <a:xfrm>
            <a:off x="269482" y="82550"/>
            <a:ext cx="2553546" cy="1289050"/>
          </a:xfrm>
          <a:prstGeom prst="rect">
            <a:avLst/>
          </a:prstGeom>
        </p:spPr>
      </p:pic>
      <p:cxnSp>
        <p:nvCxnSpPr>
          <p:cNvPr id="12" name="Straight Connector 11"/>
          <p:cNvCxnSpPr/>
          <p:nvPr userDrawn="1"/>
        </p:nvCxnSpPr>
        <p:spPr>
          <a:xfrm>
            <a:off x="413656" y="1451429"/>
            <a:ext cx="82296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Rounded Rectangle 14"/>
          <p:cNvSpPr/>
          <p:nvPr userDrawn="1"/>
        </p:nvSpPr>
        <p:spPr>
          <a:xfrm>
            <a:off x="457200" y="1461055"/>
            <a:ext cx="8229600" cy="369332"/>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Text Placeholder 2"/>
          <p:cNvSpPr>
            <a:spLocks noGrp="1"/>
          </p:cNvSpPr>
          <p:nvPr>
            <p:ph type="body" idx="1"/>
          </p:nvPr>
        </p:nvSpPr>
        <p:spPr>
          <a:xfrm>
            <a:off x="457200" y="1830387"/>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a:hlinkClick r:id="" action="ppaction://hlinkshowjump?jump=firstslide"/>
          </p:cNvPr>
          <p:cNvSpPr txBox="1"/>
          <p:nvPr userDrawn="1"/>
        </p:nvSpPr>
        <p:spPr>
          <a:xfrm>
            <a:off x="586790" y="1461055"/>
            <a:ext cx="749461" cy="369332"/>
          </a:xfrm>
          <a:prstGeom prst="rect">
            <a:avLst/>
          </a:prstGeom>
          <a:noFill/>
        </p:spPr>
        <p:txBody>
          <a:bodyPr wrap="none" rtlCol="0">
            <a:spAutoFit/>
          </a:bodyPr>
          <a:lstStyle/>
          <a:p>
            <a:r>
              <a:rPr lang="en-US" dirty="0" smtClean="0">
                <a:solidFill>
                  <a:prstClr val="black"/>
                </a:solidFill>
                <a:latin typeface="Calibri"/>
                <a:hlinkClick r:id="rId13" action="ppaction://hlinksldjump"/>
              </a:rPr>
              <a:t>Home</a:t>
            </a:r>
            <a:endParaRPr lang="en-US" dirty="0">
              <a:solidFill>
                <a:prstClr val="black"/>
              </a:solidFill>
              <a:latin typeface="Calibri"/>
            </a:endParaRPr>
          </a:p>
        </p:txBody>
      </p:sp>
      <p:sp>
        <p:nvSpPr>
          <p:cNvPr id="14" name="Rounded Rectangle 13"/>
          <p:cNvSpPr/>
          <p:nvPr userDrawn="1"/>
        </p:nvSpPr>
        <p:spPr>
          <a:xfrm>
            <a:off x="457200" y="285075"/>
            <a:ext cx="646445" cy="976526"/>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ln w="900" cmpd="sng">
                <a:solidFill>
                  <a:srgbClr val="4F81BD">
                    <a:satMod val="190000"/>
                    <a:alpha val="55000"/>
                  </a:srgbClr>
                </a:solidFill>
                <a:prstDash val="solid"/>
              </a:ln>
              <a:solidFill>
                <a:srgbClr val="4F81BD">
                  <a:satMod val="200000"/>
                  <a:tint val="3000"/>
                </a:srgbClr>
              </a:solidFill>
              <a:effectLst>
                <a:innerShdw blurRad="101600" dist="76200" dir="5400000">
                  <a:srgbClr val="4F81BD">
                    <a:satMod val="190000"/>
                    <a:tint val="100000"/>
                    <a:alpha val="74000"/>
                  </a:srgbClr>
                </a:innerShdw>
              </a:effectLst>
              <a:latin typeface="Calibri"/>
            </a:endParaRPr>
          </a:p>
        </p:txBody>
      </p:sp>
      <p:sp>
        <p:nvSpPr>
          <p:cNvPr id="1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solidFill>
                  <a:prstClr val="black">
                    <a:tint val="75000"/>
                  </a:prstClr>
                </a:solidFill>
                <a:latin typeface="Calibri"/>
              </a:rPr>
              <a:t>Last modified: </a:t>
            </a:r>
            <a:fld id="{33A4DECE-A19E-AA4D-859B-2D2D3D6CA956}" type="datetimeFigureOut">
              <a:rPr lang="en-US" smtClean="0">
                <a:solidFill>
                  <a:prstClr val="black">
                    <a:tint val="75000"/>
                  </a:prstClr>
                </a:solidFill>
                <a:latin typeface="Calibri"/>
              </a:rPr>
              <a:pPr/>
              <a:t>3/6/14</a:t>
            </a:fld>
            <a:endParaRPr lang="en-US" dirty="0">
              <a:solidFill>
                <a:prstClr val="black">
                  <a:tint val="75000"/>
                </a:prstClr>
              </a:solidFill>
              <a:latin typeface="Calibri"/>
            </a:endParaRPr>
          </a:p>
        </p:txBody>
      </p:sp>
      <p:sp>
        <p:nvSpPr>
          <p:cNvPr id="2" name="Rectangle 1"/>
          <p:cNvSpPr/>
          <p:nvPr userDrawn="1"/>
        </p:nvSpPr>
        <p:spPr>
          <a:xfrm>
            <a:off x="477715" y="179588"/>
            <a:ext cx="625930"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dirty="0" smtClean="0">
                <a:ln w="0"/>
                <a:gradFill flip="none">
                  <a:gsLst>
                    <a:gs pos="0">
                      <a:srgbClr val="4F81BD">
                        <a:tint val="75000"/>
                        <a:shade val="75000"/>
                        <a:satMod val="170000"/>
                      </a:srgbClr>
                    </a:gs>
                    <a:gs pos="49000">
                      <a:srgbClr val="4F81BD">
                        <a:tint val="88000"/>
                        <a:shade val="65000"/>
                        <a:satMod val="172000"/>
                      </a:srgbClr>
                    </a:gs>
                    <a:gs pos="50000">
                      <a:srgbClr val="4F81BD">
                        <a:shade val="65000"/>
                        <a:satMod val="130000"/>
                      </a:srgbClr>
                    </a:gs>
                    <a:gs pos="92000">
                      <a:srgbClr val="4F81BD">
                        <a:shade val="50000"/>
                        <a:satMod val="120000"/>
                      </a:srgbClr>
                    </a:gs>
                    <a:gs pos="100000">
                      <a:srgbClr val="4F81BD">
                        <a:shade val="48000"/>
                        <a:satMod val="120000"/>
                      </a:srgbClr>
                    </a:gs>
                  </a:gsLst>
                  <a:lin ang="5400000"/>
                </a:gradFill>
                <a:effectLst>
                  <a:reflection blurRad="12700" stA="50000" endPos="50000" dist="5000" dir="5400000" sy="-100000" rotWithShape="0"/>
                </a:effectLst>
                <a:latin typeface="Calibri"/>
              </a:rPr>
              <a:t>G</a:t>
            </a:r>
            <a:endParaRPr lang="en-US" sz="5400" b="1" cap="all" dirty="0">
              <a:ln w="0"/>
              <a:gradFill flip="none">
                <a:gsLst>
                  <a:gs pos="0">
                    <a:srgbClr val="4F81BD">
                      <a:tint val="75000"/>
                      <a:shade val="75000"/>
                      <a:satMod val="170000"/>
                    </a:srgbClr>
                  </a:gs>
                  <a:gs pos="49000">
                    <a:srgbClr val="4F81BD">
                      <a:tint val="88000"/>
                      <a:shade val="65000"/>
                      <a:satMod val="172000"/>
                    </a:srgbClr>
                  </a:gs>
                  <a:gs pos="50000">
                    <a:srgbClr val="4F81BD">
                      <a:shade val="65000"/>
                      <a:satMod val="130000"/>
                    </a:srgbClr>
                  </a:gs>
                  <a:gs pos="92000">
                    <a:srgbClr val="4F81BD">
                      <a:shade val="50000"/>
                      <a:satMod val="120000"/>
                    </a:srgbClr>
                  </a:gs>
                  <a:gs pos="100000">
                    <a:srgbClr val="4F81BD">
                      <a:shade val="48000"/>
                      <a:satMod val="120000"/>
                    </a:srgbClr>
                  </a:gs>
                </a:gsLst>
                <a:lin ang="5400000"/>
              </a:gradFill>
              <a:effectLst>
                <a:reflection blurRad="12700" stA="50000" endPos="50000" dist="5000" dir="5400000" sy="-100000" rotWithShape="0"/>
              </a:effectLst>
              <a:latin typeface="Calibri"/>
            </a:endParaRPr>
          </a:p>
        </p:txBody>
      </p:sp>
      <p:sp>
        <p:nvSpPr>
          <p:cNvPr id="4" name="Rectangle 3"/>
          <p:cNvSpPr/>
          <p:nvPr userDrawn="1"/>
        </p:nvSpPr>
        <p:spPr>
          <a:xfrm>
            <a:off x="1038850" y="404513"/>
            <a:ext cx="1709773" cy="707886"/>
          </a:xfrm>
          <a:prstGeom prst="rect">
            <a:avLst/>
          </a:prstGeom>
          <a:noFill/>
        </p:spPr>
        <p:txBody>
          <a:bodyPr wrap="none" lIns="91440" tIns="45720" rIns="91440" bIns="45720">
            <a:spAutoFit/>
          </a:bodyPr>
          <a:lstStyle/>
          <a:p>
            <a:pPr algn="ctr"/>
            <a:r>
              <a:rPr lang="en-US" sz="4000" b="1" dirty="0" err="1" smtClean="0">
                <a:ln w="900" cmpd="sng">
                  <a:solidFill>
                    <a:srgbClr val="4F81BD">
                      <a:satMod val="190000"/>
                      <a:alpha val="55000"/>
                    </a:srgbClr>
                  </a:solidFill>
                  <a:prstDash val="solid"/>
                </a:ln>
                <a:solidFill>
                  <a:srgbClr val="4F81BD">
                    <a:satMod val="200000"/>
                    <a:tint val="3000"/>
                  </a:srgbClr>
                </a:solidFill>
                <a:effectLst>
                  <a:innerShdw blurRad="101600" dist="76200" dir="5400000">
                    <a:srgbClr val="4F81BD">
                      <a:satMod val="190000"/>
                      <a:tint val="100000"/>
                      <a:alpha val="74000"/>
                    </a:srgbClr>
                  </a:innerShdw>
                </a:effectLst>
                <a:latin typeface="Calibri"/>
              </a:rPr>
              <a:t>iftbook</a:t>
            </a:r>
            <a:endParaRPr lang="en-US" sz="4000" b="1" dirty="0">
              <a:ln w="900" cmpd="sng">
                <a:solidFill>
                  <a:srgbClr val="4F81BD">
                    <a:satMod val="190000"/>
                    <a:alpha val="55000"/>
                  </a:srgbClr>
                </a:solidFill>
                <a:prstDash val="solid"/>
              </a:ln>
              <a:solidFill>
                <a:srgbClr val="4F81BD">
                  <a:satMod val="200000"/>
                  <a:tint val="3000"/>
                </a:srgbClr>
              </a:solidFill>
              <a:effectLst>
                <a:innerShdw blurRad="101600" dist="76200" dir="5400000">
                  <a:srgbClr val="4F81BD">
                    <a:satMod val="190000"/>
                    <a:tint val="100000"/>
                    <a:alpha val="74000"/>
                  </a:srgbClr>
                </a:innerShdw>
              </a:effectLst>
              <a:latin typeface="Calibri"/>
            </a:endParaRPr>
          </a:p>
        </p:txBody>
      </p:sp>
      <p:sp>
        <p:nvSpPr>
          <p:cNvPr id="5" name="TextBox 4"/>
          <p:cNvSpPr txBox="1"/>
          <p:nvPr userDrawn="1"/>
        </p:nvSpPr>
        <p:spPr>
          <a:xfrm>
            <a:off x="5291375" y="892269"/>
            <a:ext cx="2549696" cy="369332"/>
          </a:xfrm>
          <a:prstGeom prst="rect">
            <a:avLst/>
          </a:prstGeom>
          <a:noFill/>
        </p:spPr>
        <p:txBody>
          <a:bodyPr wrap="none" rtlCol="0">
            <a:spAutoFit/>
          </a:bodyPr>
          <a:lstStyle/>
          <a:p>
            <a:r>
              <a:rPr lang="en-US" i="1" dirty="0" err="1" smtClean="0">
                <a:solidFill>
                  <a:prstClr val="black"/>
                </a:solidFill>
                <a:latin typeface="Calibri"/>
              </a:rPr>
              <a:t>leews@comp.nus.edu.sg</a:t>
            </a:r>
            <a:endParaRPr lang="en-US" i="1" dirty="0">
              <a:solidFill>
                <a:prstClr val="black"/>
              </a:solidFill>
              <a:latin typeface="Calibri"/>
            </a:endParaRPr>
          </a:p>
        </p:txBody>
      </p:sp>
      <p:sp>
        <p:nvSpPr>
          <p:cNvPr id="19" name="TextBox 18"/>
          <p:cNvSpPr txBox="1"/>
          <p:nvPr userDrawn="1"/>
        </p:nvSpPr>
        <p:spPr>
          <a:xfrm>
            <a:off x="7841071" y="892269"/>
            <a:ext cx="845729" cy="369332"/>
          </a:xfrm>
          <a:prstGeom prst="rect">
            <a:avLst/>
          </a:prstGeom>
          <a:noFill/>
        </p:spPr>
        <p:txBody>
          <a:bodyPr wrap="none" rtlCol="0">
            <a:spAutoFit/>
          </a:bodyPr>
          <a:lstStyle/>
          <a:p>
            <a:r>
              <a:rPr lang="en-US" i="1" dirty="0" smtClean="0">
                <a:solidFill>
                  <a:srgbClr val="000090"/>
                </a:solidFill>
                <a:latin typeface="Calibri"/>
                <a:hlinkClick r:id="rId14" action="ppaction://hlinksldjump"/>
              </a:rPr>
              <a:t>logout</a:t>
            </a:r>
            <a:endParaRPr lang="en-US" i="1" dirty="0">
              <a:solidFill>
                <a:srgbClr val="000090"/>
              </a:solidFill>
              <a:latin typeface="Calibri"/>
            </a:endParaRPr>
          </a:p>
        </p:txBody>
      </p:sp>
      <p:sp>
        <p:nvSpPr>
          <p:cNvPr id="20" name="TextBox 19">
            <a:hlinkClick r:id="" action="ppaction://hlinkshowjump?jump=firstslide"/>
          </p:cNvPr>
          <p:cNvSpPr txBox="1"/>
          <p:nvPr userDrawn="1"/>
        </p:nvSpPr>
        <p:spPr>
          <a:xfrm>
            <a:off x="1568566" y="1457959"/>
            <a:ext cx="1024364" cy="369332"/>
          </a:xfrm>
          <a:prstGeom prst="rect">
            <a:avLst/>
          </a:prstGeom>
          <a:noFill/>
        </p:spPr>
        <p:txBody>
          <a:bodyPr wrap="none" rtlCol="0">
            <a:spAutoFit/>
          </a:bodyPr>
          <a:lstStyle/>
          <a:p>
            <a:r>
              <a:rPr lang="en-US" dirty="0" smtClean="0">
                <a:solidFill>
                  <a:prstClr val="black"/>
                </a:solidFill>
                <a:latin typeface="Calibri"/>
                <a:hlinkClick r:id="rId15" action="ppaction://hlinksldjump"/>
              </a:rPr>
              <a:t>Wish List</a:t>
            </a:r>
            <a:endParaRPr lang="en-US" dirty="0">
              <a:solidFill>
                <a:prstClr val="black"/>
              </a:solidFill>
              <a:latin typeface="Calibri"/>
            </a:endParaRPr>
          </a:p>
        </p:txBody>
      </p:sp>
      <p:sp>
        <p:nvSpPr>
          <p:cNvPr id="21" name="TextBox 20">
            <a:hlinkClick r:id="" action="ppaction://hlinkshowjump?jump=firstslide"/>
          </p:cNvPr>
          <p:cNvSpPr txBox="1"/>
          <p:nvPr userDrawn="1"/>
        </p:nvSpPr>
        <p:spPr>
          <a:xfrm>
            <a:off x="2718789" y="1457959"/>
            <a:ext cx="815510" cy="369332"/>
          </a:xfrm>
          <a:prstGeom prst="rect">
            <a:avLst/>
          </a:prstGeom>
          <a:noFill/>
        </p:spPr>
        <p:txBody>
          <a:bodyPr wrap="none" rtlCol="0">
            <a:spAutoFit/>
          </a:bodyPr>
          <a:lstStyle/>
          <a:p>
            <a:r>
              <a:rPr lang="en-US" dirty="0" smtClean="0">
                <a:solidFill>
                  <a:prstClr val="black"/>
                </a:solidFill>
                <a:latin typeface="Calibri"/>
                <a:hlinkClick r:id="rId16" action="ppaction://hlinksldjump"/>
              </a:rPr>
              <a:t>Search</a:t>
            </a:r>
            <a:endParaRPr lang="en-US" dirty="0">
              <a:solidFill>
                <a:prstClr val="black"/>
              </a:solidFill>
              <a:latin typeface="Calibri"/>
            </a:endParaRPr>
          </a:p>
        </p:txBody>
      </p:sp>
    </p:spTree>
    <p:extLst>
      <p:ext uri="{BB962C8B-B14F-4D97-AF65-F5344CB8AC3E}">
        <p14:creationId xmlns:p14="http://schemas.microsoft.com/office/powerpoint/2010/main" val="15823801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advClick="0"/>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29" tIns="45715" rIns="91429" bIns="45715"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29" tIns="45715" rIns="91429" bIns="457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6356351"/>
            <a:ext cx="2085975" cy="365125"/>
          </a:xfrm>
          <a:prstGeom prst="rect">
            <a:avLst/>
          </a:prstGeom>
        </p:spPr>
        <p:txBody>
          <a:bodyPr vert="horz" lIns="91429" tIns="45715" rIns="45715" bIns="45715" rtlCol="0" anchor="ctr"/>
          <a:lstStyle>
            <a:lvl1pPr algn="r">
              <a:defRPr sz="1200">
                <a:solidFill>
                  <a:schemeClr val="tx1">
                    <a:lumMod val="65000"/>
                    <a:lumOff val="35000"/>
                  </a:schemeClr>
                </a:solidFill>
                <a:latin typeface="Century Gothic" pitchFamily="34" charset="0"/>
              </a:defRPr>
            </a:lvl1pPr>
          </a:lstStyle>
          <a:p>
            <a:pPr defTabSz="457145" fontAlgn="base">
              <a:spcBef>
                <a:spcPct val="0"/>
              </a:spcBef>
              <a:spcAft>
                <a:spcPct val="0"/>
              </a:spcAft>
            </a:pPr>
            <a:fld id="{EF8DD2D2-85B5-2945-9474-9C645DBEF527}" type="datetimeFigureOut">
              <a:rPr lang="en-US" smtClean="0">
                <a:solidFill>
                  <a:prstClr val="black">
                    <a:lumMod val="65000"/>
                    <a:lumOff val="35000"/>
                  </a:prstClr>
                </a:solidFill>
                <a:cs typeface="Arial" charset="0"/>
              </a:rPr>
              <a:pPr defTabSz="457145" fontAlgn="base">
                <a:spcBef>
                  <a:spcPct val="0"/>
                </a:spcBef>
                <a:spcAft>
                  <a:spcPct val="0"/>
                </a:spcAft>
              </a:pPr>
              <a:t>3/6/14</a:t>
            </a:fld>
            <a:endParaRPr lang="en-US">
              <a:solidFill>
                <a:prstClr val="black">
                  <a:lumMod val="65000"/>
                  <a:lumOff val="35000"/>
                </a:prstClr>
              </a:solidFill>
              <a:cs typeface="Arial" charset="0"/>
            </a:endParaRPr>
          </a:p>
        </p:txBody>
      </p:sp>
      <p:sp>
        <p:nvSpPr>
          <p:cNvPr id="5" name="Footer Placeholder 4"/>
          <p:cNvSpPr>
            <a:spLocks noGrp="1"/>
          </p:cNvSpPr>
          <p:nvPr>
            <p:ph type="ftr" sz="quarter" idx="3"/>
          </p:nvPr>
        </p:nvSpPr>
        <p:spPr>
          <a:xfrm>
            <a:off x="659166" y="6356351"/>
            <a:ext cx="2847975" cy="365125"/>
          </a:xfrm>
          <a:prstGeom prst="rect">
            <a:avLst/>
          </a:prstGeom>
        </p:spPr>
        <p:txBody>
          <a:bodyPr vert="horz" lIns="45715" tIns="45715" rIns="91429" bIns="45715" rtlCol="0" anchor="ctr"/>
          <a:lstStyle>
            <a:lvl1pPr algn="l">
              <a:defRPr sz="1200">
                <a:solidFill>
                  <a:schemeClr val="tx1">
                    <a:lumMod val="65000"/>
                    <a:lumOff val="35000"/>
                  </a:schemeClr>
                </a:solidFill>
                <a:latin typeface="Century Gothic" pitchFamily="34" charset="0"/>
              </a:defRPr>
            </a:lvl1pPr>
          </a:lstStyle>
          <a:p>
            <a:pPr defTabSz="457145" fontAlgn="base">
              <a:spcBef>
                <a:spcPct val="0"/>
              </a:spcBef>
              <a:spcAft>
                <a:spcPct val="0"/>
              </a:spcAft>
            </a:pPr>
            <a:endParaRPr lang="en-US">
              <a:solidFill>
                <a:prstClr val="black">
                  <a:lumMod val="65000"/>
                  <a:lumOff val="35000"/>
                </a:prstClr>
              </a:solidFill>
              <a:cs typeface="Arial" charset="0"/>
            </a:endParaRPr>
          </a:p>
        </p:txBody>
      </p:sp>
      <p:sp>
        <p:nvSpPr>
          <p:cNvPr id="6" name="Slide Number Placeholder 5"/>
          <p:cNvSpPr>
            <a:spLocks noGrp="1"/>
          </p:cNvSpPr>
          <p:nvPr>
            <p:ph type="sldNum" sz="quarter" idx="4"/>
          </p:nvPr>
        </p:nvSpPr>
        <p:spPr>
          <a:xfrm>
            <a:off x="8543279" y="6356351"/>
            <a:ext cx="561975" cy="365125"/>
          </a:xfrm>
          <a:prstGeom prst="rect">
            <a:avLst/>
          </a:prstGeom>
        </p:spPr>
        <p:txBody>
          <a:bodyPr vert="horz" lIns="27429" tIns="45715" rIns="45715" bIns="45715" rtlCol="0" anchor="ctr"/>
          <a:lstStyle>
            <a:lvl1pPr algn="l">
              <a:defRPr sz="1200">
                <a:solidFill>
                  <a:schemeClr val="tx1">
                    <a:lumMod val="65000"/>
                    <a:lumOff val="35000"/>
                  </a:schemeClr>
                </a:solidFill>
                <a:latin typeface="Century Gothic" pitchFamily="34" charset="0"/>
              </a:defRPr>
            </a:lvl1pPr>
          </a:lstStyle>
          <a:p>
            <a:pPr defTabSz="457145" fontAlgn="base">
              <a:spcBef>
                <a:spcPct val="0"/>
              </a:spcBef>
              <a:spcAft>
                <a:spcPct val="0"/>
              </a:spcAft>
            </a:pPr>
            <a:fld id="{4FA92A70-CD6D-CF4C-851D-B6630BAF227A}" type="slidenum">
              <a:rPr lang="en-US" smtClean="0">
                <a:solidFill>
                  <a:prstClr val="black">
                    <a:lumMod val="65000"/>
                    <a:lumOff val="35000"/>
                  </a:prstClr>
                </a:solidFill>
                <a:cs typeface="Arial" charset="0"/>
              </a:rPr>
              <a:pPr defTabSz="457145" fontAlgn="base">
                <a:spcBef>
                  <a:spcPct val="0"/>
                </a:spcBef>
                <a:spcAft>
                  <a:spcPct val="0"/>
                </a:spcAft>
              </a:pPr>
              <a:t>‹#›</a:t>
            </a:fld>
            <a:endParaRPr lang="en-US">
              <a:solidFill>
                <a:prstClr val="black">
                  <a:lumMod val="65000"/>
                  <a:lumOff val="35000"/>
                </a:prstClr>
              </a:solidFill>
              <a:cs typeface="Arial" charset="0"/>
            </a:endParaRPr>
          </a:p>
        </p:txBody>
      </p:sp>
    </p:spTree>
    <p:extLst>
      <p:ext uri="{BB962C8B-B14F-4D97-AF65-F5344CB8AC3E}">
        <p14:creationId xmlns:p14="http://schemas.microsoft.com/office/powerpoint/2010/main" val="991090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xmlns:p14="http://schemas.microsoft.com/office/powerpoint/2010/main" id="1" dur="indefinite" restart="never" nodeType="tmRoot"/>
      </p:par>
    </p:tnLst>
  </p:timing>
  <p:txStyles>
    <p:titleStyle>
      <a:lvl1pPr algn="ctr" defTabSz="914290" rtl="0" eaLnBrk="1" latinLnBrk="0" hangingPunct="1">
        <a:lnSpc>
          <a:spcPts val="5799"/>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859" indent="-342859" algn="l" defTabSz="91429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861" indent="-285716" algn="l" defTabSz="91429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2863" indent="-228573" algn="l" defTabSz="91429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008" indent="-228573" algn="l" defTabSz="91429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153" indent="-228573" algn="l" defTabSz="91429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298" indent="-228573" algn="l" defTabSz="91429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443" indent="-228573" algn="l" defTabSz="91429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8589" indent="-228573" algn="l" defTabSz="91429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5734" indent="-228573" algn="l" defTabSz="91429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290" rtl="0" eaLnBrk="1" latinLnBrk="0" hangingPunct="1">
        <a:defRPr sz="1800" kern="1200">
          <a:solidFill>
            <a:schemeClr val="tx1"/>
          </a:solidFill>
          <a:latin typeface="+mn-lt"/>
          <a:ea typeface="+mn-ea"/>
          <a:cs typeface="+mn-cs"/>
        </a:defRPr>
      </a:lvl1pPr>
      <a:lvl2pPr marL="457145" algn="l" defTabSz="914290" rtl="0" eaLnBrk="1" latinLnBrk="0" hangingPunct="1">
        <a:defRPr sz="1800" kern="1200">
          <a:solidFill>
            <a:schemeClr val="tx1"/>
          </a:solidFill>
          <a:latin typeface="+mn-lt"/>
          <a:ea typeface="+mn-ea"/>
          <a:cs typeface="+mn-cs"/>
        </a:defRPr>
      </a:lvl2pPr>
      <a:lvl3pPr marL="914290" algn="l" defTabSz="914290" rtl="0" eaLnBrk="1" latinLnBrk="0" hangingPunct="1">
        <a:defRPr sz="1800" kern="1200">
          <a:solidFill>
            <a:schemeClr val="tx1"/>
          </a:solidFill>
          <a:latin typeface="+mn-lt"/>
          <a:ea typeface="+mn-ea"/>
          <a:cs typeface="+mn-cs"/>
        </a:defRPr>
      </a:lvl3pPr>
      <a:lvl4pPr marL="1371435" algn="l" defTabSz="914290" rtl="0" eaLnBrk="1" latinLnBrk="0" hangingPunct="1">
        <a:defRPr sz="1800" kern="1200">
          <a:solidFill>
            <a:schemeClr val="tx1"/>
          </a:solidFill>
          <a:latin typeface="+mn-lt"/>
          <a:ea typeface="+mn-ea"/>
          <a:cs typeface="+mn-cs"/>
        </a:defRPr>
      </a:lvl4pPr>
      <a:lvl5pPr marL="1828581" algn="l" defTabSz="914290" rtl="0" eaLnBrk="1" latinLnBrk="0" hangingPunct="1">
        <a:defRPr sz="1800" kern="1200">
          <a:solidFill>
            <a:schemeClr val="tx1"/>
          </a:solidFill>
          <a:latin typeface="+mn-lt"/>
          <a:ea typeface="+mn-ea"/>
          <a:cs typeface="+mn-cs"/>
        </a:defRPr>
      </a:lvl5pPr>
      <a:lvl6pPr marL="2285726" algn="l" defTabSz="914290" rtl="0" eaLnBrk="1" latinLnBrk="0" hangingPunct="1">
        <a:defRPr sz="1800" kern="1200">
          <a:solidFill>
            <a:schemeClr val="tx1"/>
          </a:solidFill>
          <a:latin typeface="+mn-lt"/>
          <a:ea typeface="+mn-ea"/>
          <a:cs typeface="+mn-cs"/>
        </a:defRPr>
      </a:lvl6pPr>
      <a:lvl7pPr marL="2742871" algn="l" defTabSz="914290" rtl="0" eaLnBrk="1" latinLnBrk="0" hangingPunct="1">
        <a:defRPr sz="1800" kern="1200">
          <a:solidFill>
            <a:schemeClr val="tx1"/>
          </a:solidFill>
          <a:latin typeface="+mn-lt"/>
          <a:ea typeface="+mn-ea"/>
          <a:cs typeface="+mn-cs"/>
        </a:defRPr>
      </a:lvl7pPr>
      <a:lvl8pPr marL="3200016" algn="l" defTabSz="914290" rtl="0" eaLnBrk="1" latinLnBrk="0" hangingPunct="1">
        <a:defRPr sz="1800" kern="1200">
          <a:solidFill>
            <a:schemeClr val="tx1"/>
          </a:solidFill>
          <a:latin typeface="+mn-lt"/>
          <a:ea typeface="+mn-ea"/>
          <a:cs typeface="+mn-cs"/>
        </a:defRPr>
      </a:lvl8pPr>
      <a:lvl9pPr marL="3657161" algn="l" defTabSz="91429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6626" y="274694"/>
            <a:ext cx="8230809" cy="1143000"/>
          </a:xfrm>
          <a:prstGeom prst="rect">
            <a:avLst/>
          </a:prstGeom>
          <a:noFill/>
          <a:ln w="9525">
            <a:noFill/>
            <a:miter lim="800000"/>
            <a:headEnd/>
            <a:tailEnd/>
          </a:ln>
        </p:spPr>
        <p:txBody>
          <a:bodyPr vert="horz" wrap="square" lIns="91099" tIns="45565" rIns="91099" bIns="45565"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6626" y="1600540"/>
            <a:ext cx="8230809" cy="4525226"/>
          </a:xfrm>
          <a:prstGeom prst="rect">
            <a:avLst/>
          </a:prstGeom>
          <a:noFill/>
          <a:ln w="9525">
            <a:noFill/>
            <a:miter lim="800000"/>
            <a:headEnd/>
            <a:tailEnd/>
          </a:ln>
        </p:spPr>
        <p:txBody>
          <a:bodyPr vert="horz" wrap="square" lIns="91099" tIns="45565" rIns="91099" bIns="4556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6625" y="6356238"/>
            <a:ext cx="2134809" cy="364842"/>
          </a:xfrm>
          <a:prstGeom prst="rect">
            <a:avLst/>
          </a:prstGeom>
        </p:spPr>
        <p:txBody>
          <a:bodyPr vert="horz" lIns="91099" tIns="45565" rIns="91099" bIns="45565" rtlCol="0" anchor="ctr"/>
          <a:lstStyle>
            <a:lvl1pPr algn="l" defTabSz="911101" fontAlgn="auto">
              <a:spcBef>
                <a:spcPts val="0"/>
              </a:spcBef>
              <a:spcAft>
                <a:spcPts val="0"/>
              </a:spcAft>
              <a:defRPr sz="1200">
                <a:solidFill>
                  <a:schemeClr val="tx1">
                    <a:tint val="75000"/>
                  </a:schemeClr>
                </a:solidFill>
                <a:latin typeface="+mn-lt"/>
                <a:cs typeface="+mn-cs"/>
              </a:defRPr>
            </a:lvl1pPr>
          </a:lstStyle>
          <a:p>
            <a:pPr>
              <a:defRPr/>
            </a:pPr>
            <a:fld id="{C9EC0E4D-0E3F-4C83-A2A4-C5F905D95AD8}" type="datetimeFigureOut">
              <a:rPr lang="en-US">
                <a:solidFill>
                  <a:prstClr val="black">
                    <a:tint val="75000"/>
                  </a:prstClr>
                </a:solidFill>
                <a:latin typeface="Calibri"/>
              </a:rPr>
              <a:pPr>
                <a:defRPr/>
              </a:pPr>
              <a:t>3/6/14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3626" y="6356238"/>
            <a:ext cx="2896809" cy="364842"/>
          </a:xfrm>
          <a:prstGeom prst="rect">
            <a:avLst/>
          </a:prstGeom>
        </p:spPr>
        <p:txBody>
          <a:bodyPr vert="horz" lIns="91099" tIns="45565" rIns="91099" bIns="45565" rtlCol="0" anchor="ctr"/>
          <a:lstStyle>
            <a:lvl1pPr algn="ctr" defTabSz="911101"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2626" y="6356238"/>
            <a:ext cx="2134809" cy="364842"/>
          </a:xfrm>
          <a:prstGeom prst="rect">
            <a:avLst/>
          </a:prstGeom>
        </p:spPr>
        <p:txBody>
          <a:bodyPr vert="horz" lIns="91099" tIns="45565" rIns="91099" bIns="45565" rtlCol="0" anchor="ctr"/>
          <a:lstStyle>
            <a:lvl1pPr algn="r" defTabSz="911101" fontAlgn="auto">
              <a:spcBef>
                <a:spcPts val="0"/>
              </a:spcBef>
              <a:spcAft>
                <a:spcPts val="0"/>
              </a:spcAft>
              <a:defRPr sz="1200">
                <a:solidFill>
                  <a:schemeClr val="tx1">
                    <a:tint val="75000"/>
                  </a:schemeClr>
                </a:solidFill>
                <a:latin typeface="+mn-lt"/>
                <a:cs typeface="+mn-cs"/>
              </a:defRPr>
            </a:lvl1pPr>
          </a:lstStyle>
          <a:p>
            <a:pPr>
              <a:defRPr/>
            </a:pPr>
            <a:fld id="{B92BF5C5-854A-4C6C-B89B-BBB325C05576}"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7460046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0651" rtl="0" eaLnBrk="0" fontAlgn="base" hangingPunct="0">
        <a:spcBef>
          <a:spcPct val="0"/>
        </a:spcBef>
        <a:spcAft>
          <a:spcPct val="0"/>
        </a:spcAft>
        <a:defRPr sz="4400" kern="1200">
          <a:solidFill>
            <a:schemeClr val="tx1"/>
          </a:solidFill>
          <a:latin typeface="+mj-lt"/>
          <a:ea typeface="+mj-ea"/>
          <a:cs typeface="+mj-cs"/>
        </a:defRPr>
      </a:lvl1pPr>
      <a:lvl2pPr algn="ctr" defTabSz="910651" rtl="0" eaLnBrk="0" fontAlgn="base" hangingPunct="0">
        <a:spcBef>
          <a:spcPct val="0"/>
        </a:spcBef>
        <a:spcAft>
          <a:spcPct val="0"/>
        </a:spcAft>
        <a:defRPr sz="4400">
          <a:solidFill>
            <a:schemeClr val="tx1"/>
          </a:solidFill>
          <a:latin typeface="Calibri" pitchFamily="34" charset="0"/>
        </a:defRPr>
      </a:lvl2pPr>
      <a:lvl3pPr algn="ctr" defTabSz="910651" rtl="0" eaLnBrk="0" fontAlgn="base" hangingPunct="0">
        <a:spcBef>
          <a:spcPct val="0"/>
        </a:spcBef>
        <a:spcAft>
          <a:spcPct val="0"/>
        </a:spcAft>
        <a:defRPr sz="4400">
          <a:solidFill>
            <a:schemeClr val="tx1"/>
          </a:solidFill>
          <a:latin typeface="Calibri" pitchFamily="34" charset="0"/>
        </a:defRPr>
      </a:lvl3pPr>
      <a:lvl4pPr algn="ctr" defTabSz="910651" rtl="0" eaLnBrk="0" fontAlgn="base" hangingPunct="0">
        <a:spcBef>
          <a:spcPct val="0"/>
        </a:spcBef>
        <a:spcAft>
          <a:spcPct val="0"/>
        </a:spcAft>
        <a:defRPr sz="4400">
          <a:solidFill>
            <a:schemeClr val="tx1"/>
          </a:solidFill>
          <a:latin typeface="Calibri" pitchFamily="34" charset="0"/>
        </a:defRPr>
      </a:lvl4pPr>
      <a:lvl5pPr algn="ctr" defTabSz="910651" rtl="0" eaLnBrk="0" fontAlgn="base" hangingPunct="0">
        <a:spcBef>
          <a:spcPct val="0"/>
        </a:spcBef>
        <a:spcAft>
          <a:spcPct val="0"/>
        </a:spcAft>
        <a:defRPr sz="4400">
          <a:solidFill>
            <a:schemeClr val="tx1"/>
          </a:solidFill>
          <a:latin typeface="Calibri" pitchFamily="34" charset="0"/>
        </a:defRPr>
      </a:lvl5pPr>
      <a:lvl6pPr marL="325401" algn="ctr" defTabSz="910651" rtl="0" fontAlgn="base">
        <a:spcBef>
          <a:spcPct val="0"/>
        </a:spcBef>
        <a:spcAft>
          <a:spcPct val="0"/>
        </a:spcAft>
        <a:defRPr sz="4400">
          <a:solidFill>
            <a:schemeClr val="tx1"/>
          </a:solidFill>
          <a:latin typeface="Calibri" pitchFamily="34" charset="0"/>
        </a:defRPr>
      </a:lvl6pPr>
      <a:lvl7pPr marL="650796" algn="ctr" defTabSz="910651" rtl="0" fontAlgn="base">
        <a:spcBef>
          <a:spcPct val="0"/>
        </a:spcBef>
        <a:spcAft>
          <a:spcPct val="0"/>
        </a:spcAft>
        <a:defRPr sz="4400">
          <a:solidFill>
            <a:schemeClr val="tx1"/>
          </a:solidFill>
          <a:latin typeface="Calibri" pitchFamily="34" charset="0"/>
        </a:defRPr>
      </a:lvl7pPr>
      <a:lvl8pPr marL="976193" algn="ctr" defTabSz="910651" rtl="0" fontAlgn="base">
        <a:spcBef>
          <a:spcPct val="0"/>
        </a:spcBef>
        <a:spcAft>
          <a:spcPct val="0"/>
        </a:spcAft>
        <a:defRPr sz="4400">
          <a:solidFill>
            <a:schemeClr val="tx1"/>
          </a:solidFill>
          <a:latin typeface="Calibri" pitchFamily="34" charset="0"/>
        </a:defRPr>
      </a:lvl8pPr>
      <a:lvl9pPr marL="1301590" algn="ctr" defTabSz="910651" rtl="0" fontAlgn="base">
        <a:spcBef>
          <a:spcPct val="0"/>
        </a:spcBef>
        <a:spcAft>
          <a:spcPct val="0"/>
        </a:spcAft>
        <a:defRPr sz="4400">
          <a:solidFill>
            <a:schemeClr val="tx1"/>
          </a:solidFill>
          <a:latin typeface="Calibri" pitchFamily="34" charset="0"/>
        </a:defRPr>
      </a:lvl9pPr>
    </p:titleStyle>
    <p:bodyStyle>
      <a:lvl1pPr marL="341216" indent="-341216" algn="l" defTabSz="910651"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0053" indent="-283596" algn="l" defTabSz="910651"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37761" indent="-227096" algn="l" defTabSz="910651"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4222" indent="-227096" algn="l" defTabSz="910651"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49554" indent="-227096" algn="l" defTabSz="910651"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05264" indent="-227748" algn="l" defTabSz="9109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0769" indent="-227748" algn="l" defTabSz="9109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6269" indent="-227748" algn="l" defTabSz="9109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1775" indent="-227748" algn="l" defTabSz="9109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991" rtl="0" eaLnBrk="1" latinLnBrk="0" hangingPunct="1">
        <a:defRPr sz="1800" kern="1200">
          <a:solidFill>
            <a:schemeClr val="tx1"/>
          </a:solidFill>
          <a:latin typeface="+mn-lt"/>
          <a:ea typeface="+mn-ea"/>
          <a:cs typeface="+mn-cs"/>
        </a:defRPr>
      </a:lvl1pPr>
      <a:lvl2pPr marL="455495" algn="l" defTabSz="910991" rtl="0" eaLnBrk="1" latinLnBrk="0" hangingPunct="1">
        <a:defRPr sz="1800" kern="1200">
          <a:solidFill>
            <a:schemeClr val="tx1"/>
          </a:solidFill>
          <a:latin typeface="+mn-lt"/>
          <a:ea typeface="+mn-ea"/>
          <a:cs typeface="+mn-cs"/>
        </a:defRPr>
      </a:lvl2pPr>
      <a:lvl3pPr marL="910991" algn="l" defTabSz="910991" rtl="0" eaLnBrk="1" latinLnBrk="0" hangingPunct="1">
        <a:defRPr sz="1800" kern="1200">
          <a:solidFill>
            <a:schemeClr val="tx1"/>
          </a:solidFill>
          <a:latin typeface="+mn-lt"/>
          <a:ea typeface="+mn-ea"/>
          <a:cs typeface="+mn-cs"/>
        </a:defRPr>
      </a:lvl3pPr>
      <a:lvl4pPr marL="1366497" algn="l" defTabSz="910991" rtl="0" eaLnBrk="1" latinLnBrk="0" hangingPunct="1">
        <a:defRPr sz="1800" kern="1200">
          <a:solidFill>
            <a:schemeClr val="tx1"/>
          </a:solidFill>
          <a:latin typeface="+mn-lt"/>
          <a:ea typeface="+mn-ea"/>
          <a:cs typeface="+mn-cs"/>
        </a:defRPr>
      </a:lvl4pPr>
      <a:lvl5pPr marL="1822003" algn="l" defTabSz="910991" rtl="0" eaLnBrk="1" latinLnBrk="0" hangingPunct="1">
        <a:defRPr sz="1800" kern="1200">
          <a:solidFill>
            <a:schemeClr val="tx1"/>
          </a:solidFill>
          <a:latin typeface="+mn-lt"/>
          <a:ea typeface="+mn-ea"/>
          <a:cs typeface="+mn-cs"/>
        </a:defRPr>
      </a:lvl5pPr>
      <a:lvl6pPr marL="2277511" algn="l" defTabSz="910991" rtl="0" eaLnBrk="1" latinLnBrk="0" hangingPunct="1">
        <a:defRPr sz="1800" kern="1200">
          <a:solidFill>
            <a:schemeClr val="tx1"/>
          </a:solidFill>
          <a:latin typeface="+mn-lt"/>
          <a:ea typeface="+mn-ea"/>
          <a:cs typeface="+mn-cs"/>
        </a:defRPr>
      </a:lvl6pPr>
      <a:lvl7pPr marL="2733014" algn="l" defTabSz="910991" rtl="0" eaLnBrk="1" latinLnBrk="0" hangingPunct="1">
        <a:defRPr sz="1800" kern="1200">
          <a:solidFill>
            <a:schemeClr val="tx1"/>
          </a:solidFill>
          <a:latin typeface="+mn-lt"/>
          <a:ea typeface="+mn-ea"/>
          <a:cs typeface="+mn-cs"/>
        </a:defRPr>
      </a:lvl7pPr>
      <a:lvl8pPr marL="3188517" algn="l" defTabSz="910991" rtl="0" eaLnBrk="1" latinLnBrk="0" hangingPunct="1">
        <a:defRPr sz="1800" kern="1200">
          <a:solidFill>
            <a:schemeClr val="tx1"/>
          </a:solidFill>
          <a:latin typeface="+mn-lt"/>
          <a:ea typeface="+mn-ea"/>
          <a:cs typeface="+mn-cs"/>
        </a:defRPr>
      </a:lvl8pPr>
      <a:lvl9pPr marL="3644021" algn="l" defTabSz="91099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29" tIns="45715" rIns="91429" bIns="45715"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29" tIns="45715" rIns="91429" bIns="457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6356351"/>
            <a:ext cx="2085975" cy="365125"/>
          </a:xfrm>
          <a:prstGeom prst="rect">
            <a:avLst/>
          </a:prstGeom>
        </p:spPr>
        <p:txBody>
          <a:bodyPr vert="horz" lIns="91429" tIns="45715" rIns="45715" bIns="45715" rtlCol="0" anchor="ctr"/>
          <a:lstStyle>
            <a:lvl1pPr algn="r">
              <a:defRPr sz="1200">
                <a:solidFill>
                  <a:schemeClr val="tx1">
                    <a:lumMod val="65000"/>
                    <a:lumOff val="35000"/>
                  </a:schemeClr>
                </a:solidFill>
                <a:latin typeface="Century Gothic" pitchFamily="34" charset="0"/>
              </a:defRPr>
            </a:lvl1pPr>
          </a:lstStyle>
          <a:p>
            <a:pPr defTabSz="457145"/>
            <a:fld id="{EF8DD2D2-85B5-2945-9474-9C645DBEF527}" type="datetimeFigureOut">
              <a:rPr lang="en-US" smtClean="0">
                <a:solidFill>
                  <a:prstClr val="black">
                    <a:lumMod val="65000"/>
                    <a:lumOff val="35000"/>
                  </a:prstClr>
                </a:solidFill>
                <a:cs typeface="Arial" charset="0"/>
              </a:rPr>
              <a:pPr defTabSz="457145"/>
              <a:t>3/6/14</a:t>
            </a:fld>
            <a:endParaRPr lang="en-US">
              <a:solidFill>
                <a:prstClr val="black">
                  <a:lumMod val="65000"/>
                  <a:lumOff val="35000"/>
                </a:prstClr>
              </a:solidFill>
              <a:cs typeface="Arial" charset="0"/>
            </a:endParaRPr>
          </a:p>
        </p:txBody>
      </p:sp>
      <p:sp>
        <p:nvSpPr>
          <p:cNvPr id="5" name="Footer Placeholder 4"/>
          <p:cNvSpPr>
            <a:spLocks noGrp="1"/>
          </p:cNvSpPr>
          <p:nvPr>
            <p:ph type="ftr" sz="quarter" idx="3"/>
          </p:nvPr>
        </p:nvSpPr>
        <p:spPr>
          <a:xfrm>
            <a:off x="659166" y="6356351"/>
            <a:ext cx="2847975" cy="365125"/>
          </a:xfrm>
          <a:prstGeom prst="rect">
            <a:avLst/>
          </a:prstGeom>
        </p:spPr>
        <p:txBody>
          <a:bodyPr vert="horz" lIns="45715" tIns="45715" rIns="91429" bIns="45715" rtlCol="0" anchor="ctr"/>
          <a:lstStyle>
            <a:lvl1pPr algn="l">
              <a:defRPr sz="1200">
                <a:solidFill>
                  <a:schemeClr val="tx1">
                    <a:lumMod val="65000"/>
                    <a:lumOff val="35000"/>
                  </a:schemeClr>
                </a:solidFill>
                <a:latin typeface="Century Gothic" pitchFamily="34" charset="0"/>
              </a:defRPr>
            </a:lvl1pPr>
          </a:lstStyle>
          <a:p>
            <a:pPr defTabSz="457145"/>
            <a:endParaRPr lang="en-US">
              <a:solidFill>
                <a:prstClr val="black">
                  <a:lumMod val="65000"/>
                  <a:lumOff val="35000"/>
                </a:prstClr>
              </a:solidFill>
              <a:cs typeface="Arial" charset="0"/>
            </a:endParaRPr>
          </a:p>
        </p:txBody>
      </p:sp>
      <p:sp>
        <p:nvSpPr>
          <p:cNvPr id="6" name="Slide Number Placeholder 5"/>
          <p:cNvSpPr>
            <a:spLocks noGrp="1"/>
          </p:cNvSpPr>
          <p:nvPr>
            <p:ph type="sldNum" sz="quarter" idx="4"/>
          </p:nvPr>
        </p:nvSpPr>
        <p:spPr>
          <a:xfrm>
            <a:off x="8543279" y="6356351"/>
            <a:ext cx="561975" cy="365125"/>
          </a:xfrm>
          <a:prstGeom prst="rect">
            <a:avLst/>
          </a:prstGeom>
        </p:spPr>
        <p:txBody>
          <a:bodyPr vert="horz" lIns="27429" tIns="45715" rIns="45715" bIns="45715" rtlCol="0" anchor="ctr"/>
          <a:lstStyle>
            <a:lvl1pPr algn="l">
              <a:defRPr sz="1200">
                <a:solidFill>
                  <a:schemeClr val="tx1">
                    <a:lumMod val="65000"/>
                    <a:lumOff val="35000"/>
                  </a:schemeClr>
                </a:solidFill>
                <a:latin typeface="Century Gothic" pitchFamily="34" charset="0"/>
              </a:defRPr>
            </a:lvl1pPr>
          </a:lstStyle>
          <a:p>
            <a:pPr defTabSz="457145"/>
            <a:fld id="{4FA92A70-CD6D-CF4C-851D-B6630BAF227A}" type="slidenum">
              <a:rPr lang="en-US" smtClean="0">
                <a:solidFill>
                  <a:prstClr val="black">
                    <a:lumMod val="65000"/>
                    <a:lumOff val="35000"/>
                  </a:prstClr>
                </a:solidFill>
                <a:cs typeface="Arial" charset="0"/>
              </a:rPr>
              <a:pPr defTabSz="457145"/>
              <a:t>‹#›</a:t>
            </a:fld>
            <a:endParaRPr lang="en-US">
              <a:solidFill>
                <a:prstClr val="black">
                  <a:lumMod val="65000"/>
                  <a:lumOff val="35000"/>
                </a:prstClr>
              </a:solidFill>
              <a:cs typeface="Arial" charset="0"/>
            </a:endParaRPr>
          </a:p>
        </p:txBody>
      </p:sp>
    </p:spTree>
    <p:extLst>
      <p:ext uri="{BB962C8B-B14F-4D97-AF65-F5344CB8AC3E}">
        <p14:creationId xmlns:p14="http://schemas.microsoft.com/office/powerpoint/2010/main" val="4197613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xmlns:p14="http://schemas.microsoft.com/office/powerpoint/2010/main" id="1" dur="indefinite" restart="never" nodeType="tmRoot"/>
      </p:par>
    </p:tnLst>
  </p:timing>
  <p:txStyles>
    <p:titleStyle>
      <a:lvl1pPr algn="ctr" defTabSz="914290" rtl="0" eaLnBrk="1" latinLnBrk="0" hangingPunct="1">
        <a:lnSpc>
          <a:spcPts val="5799"/>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859" indent="-342859" algn="l" defTabSz="91429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861" indent="-285716" algn="l" defTabSz="91429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2863" indent="-228573" algn="l" defTabSz="91429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008" indent="-228573" algn="l" defTabSz="91429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153" indent="-228573" algn="l" defTabSz="91429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298" indent="-228573" algn="l" defTabSz="91429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443" indent="-228573" algn="l" defTabSz="91429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8589" indent="-228573" algn="l" defTabSz="91429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5734" indent="-228573" algn="l" defTabSz="91429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290" rtl="0" eaLnBrk="1" latinLnBrk="0" hangingPunct="1">
        <a:defRPr sz="1800" kern="1200">
          <a:solidFill>
            <a:schemeClr val="tx1"/>
          </a:solidFill>
          <a:latin typeface="+mn-lt"/>
          <a:ea typeface="+mn-ea"/>
          <a:cs typeface="+mn-cs"/>
        </a:defRPr>
      </a:lvl1pPr>
      <a:lvl2pPr marL="457145" algn="l" defTabSz="914290" rtl="0" eaLnBrk="1" latinLnBrk="0" hangingPunct="1">
        <a:defRPr sz="1800" kern="1200">
          <a:solidFill>
            <a:schemeClr val="tx1"/>
          </a:solidFill>
          <a:latin typeface="+mn-lt"/>
          <a:ea typeface="+mn-ea"/>
          <a:cs typeface="+mn-cs"/>
        </a:defRPr>
      </a:lvl2pPr>
      <a:lvl3pPr marL="914290" algn="l" defTabSz="914290" rtl="0" eaLnBrk="1" latinLnBrk="0" hangingPunct="1">
        <a:defRPr sz="1800" kern="1200">
          <a:solidFill>
            <a:schemeClr val="tx1"/>
          </a:solidFill>
          <a:latin typeface="+mn-lt"/>
          <a:ea typeface="+mn-ea"/>
          <a:cs typeface="+mn-cs"/>
        </a:defRPr>
      </a:lvl3pPr>
      <a:lvl4pPr marL="1371435" algn="l" defTabSz="914290" rtl="0" eaLnBrk="1" latinLnBrk="0" hangingPunct="1">
        <a:defRPr sz="1800" kern="1200">
          <a:solidFill>
            <a:schemeClr val="tx1"/>
          </a:solidFill>
          <a:latin typeface="+mn-lt"/>
          <a:ea typeface="+mn-ea"/>
          <a:cs typeface="+mn-cs"/>
        </a:defRPr>
      </a:lvl4pPr>
      <a:lvl5pPr marL="1828581" algn="l" defTabSz="914290" rtl="0" eaLnBrk="1" latinLnBrk="0" hangingPunct="1">
        <a:defRPr sz="1800" kern="1200">
          <a:solidFill>
            <a:schemeClr val="tx1"/>
          </a:solidFill>
          <a:latin typeface="+mn-lt"/>
          <a:ea typeface="+mn-ea"/>
          <a:cs typeface="+mn-cs"/>
        </a:defRPr>
      </a:lvl5pPr>
      <a:lvl6pPr marL="2285726" algn="l" defTabSz="914290" rtl="0" eaLnBrk="1" latinLnBrk="0" hangingPunct="1">
        <a:defRPr sz="1800" kern="1200">
          <a:solidFill>
            <a:schemeClr val="tx1"/>
          </a:solidFill>
          <a:latin typeface="+mn-lt"/>
          <a:ea typeface="+mn-ea"/>
          <a:cs typeface="+mn-cs"/>
        </a:defRPr>
      </a:lvl6pPr>
      <a:lvl7pPr marL="2742871" algn="l" defTabSz="914290" rtl="0" eaLnBrk="1" latinLnBrk="0" hangingPunct="1">
        <a:defRPr sz="1800" kern="1200">
          <a:solidFill>
            <a:schemeClr val="tx1"/>
          </a:solidFill>
          <a:latin typeface="+mn-lt"/>
          <a:ea typeface="+mn-ea"/>
          <a:cs typeface="+mn-cs"/>
        </a:defRPr>
      </a:lvl7pPr>
      <a:lvl8pPr marL="3200016" algn="l" defTabSz="914290" rtl="0" eaLnBrk="1" latinLnBrk="0" hangingPunct="1">
        <a:defRPr sz="1800" kern="1200">
          <a:solidFill>
            <a:schemeClr val="tx1"/>
          </a:solidFill>
          <a:latin typeface="+mn-lt"/>
          <a:ea typeface="+mn-ea"/>
          <a:cs typeface="+mn-cs"/>
        </a:defRPr>
      </a:lvl8pPr>
      <a:lvl9pPr marL="3657161" algn="l" defTabSz="91429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www.sqlite.org/whentouse.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tinyurl.com/orbital14-mc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hyperlink" Target="http://www.tutorialspoint.com/sqlite/sqlite_python.htm" TargetMode="External"/><Relationship Id="rId4" Type="http://schemas.openxmlformats.org/officeDocument/2006/relationships/hyperlink" Target="http://www.php.net/manual/en/sqlite3.open.php" TargetMode="External"/><Relationship Id="rId5" Type="http://schemas.openxmlformats.org/officeDocument/2006/relationships/hyperlink" Target="http://www.tutorialspoint.com/sqlite/sqlite_php.htm"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hyperlink" Target="http://tinyurl.com/orbital-sql-nosql" TargetMode="External"/><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4.jpe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png"/><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png"/><Relationship Id="rId1" Type="http://schemas.openxmlformats.org/officeDocument/2006/relationships/slideLayout" Target="../slideLayouts/slideLayout35.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hyperlink" Target="http://www.amazon.com/Programming-Google-App-Engine-Sanderson/dp/144939826X/ref=sr_1_1?ie=UTF8&amp;qid=1367394641&amp;sr=8-1&amp;keywords=google+app+engine" TargetMode="External"/><Relationship Id="rId4" Type="http://schemas.openxmlformats.org/officeDocument/2006/relationships/image" Target="../media/image4.jpg"/><Relationship Id="rId5" Type="http://schemas.openxmlformats.org/officeDocument/2006/relationships/slide" Target="slide4.xml"/><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gif"/><Relationship Id="rId7" Type="http://schemas.openxmlformats.org/officeDocument/2006/relationships/image" Target="../media/image28.jpeg"/><Relationship Id="rId1" Type="http://schemas.openxmlformats.org/officeDocument/2006/relationships/slideLayout" Target="../slideLayouts/slideLayout46.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gif"/><Relationship Id="rId7" Type="http://schemas.openxmlformats.org/officeDocument/2006/relationships/image" Target="../media/image28.jpeg"/><Relationship Id="rId8" Type="http://schemas.openxmlformats.org/officeDocument/2006/relationships/customXml" Target="../ink/ink1.xml"/><Relationship Id="rId9" Type="http://schemas.openxmlformats.org/officeDocument/2006/relationships/image" Target="../media/image17.emf"/><Relationship Id="rId1" Type="http://schemas.openxmlformats.org/officeDocument/2006/relationships/slideLayout" Target="../slideLayouts/slideLayout46.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4.jpeg"/><Relationship Id="rId5" Type="http://schemas.openxmlformats.org/officeDocument/2006/relationships/image" Target="../media/image25.jpeg"/><Relationship Id="rId6" Type="http://schemas.openxmlformats.org/officeDocument/2006/relationships/image" Target="../media/image26.jpeg"/><Relationship Id="rId7" Type="http://schemas.openxmlformats.org/officeDocument/2006/relationships/image" Target="../media/image27.gif"/><Relationship Id="rId8" Type="http://schemas.openxmlformats.org/officeDocument/2006/relationships/image" Target="../media/image28.jpeg"/><Relationship Id="rId1" Type="http://schemas.openxmlformats.org/officeDocument/2006/relationships/slideLayout" Target="../slideLayouts/slideLayout46.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customXml" Target="../ink/ink2.xml"/><Relationship Id="rId5" Type="http://schemas.openxmlformats.org/officeDocument/2006/relationships/image" Target="../media/image19.emf"/><Relationship Id="rId6" Type="http://schemas.openxmlformats.org/officeDocument/2006/relationships/customXml" Target="../ink/ink3.xml"/><Relationship Id="rId7" Type="http://schemas.openxmlformats.org/officeDocument/2006/relationships/customXml" Target="../ink/ink4.xml"/><Relationship Id="rId8" Type="http://schemas.openxmlformats.org/officeDocument/2006/relationships/image" Target="../media/image30.png"/><Relationship Id="rId9" Type="http://schemas.openxmlformats.org/officeDocument/2006/relationships/image" Target="../media/image31.png"/><Relationship Id="rId1" Type="http://schemas.openxmlformats.org/officeDocument/2006/relationships/slideLayout" Target="../slideLayouts/slideLayout46.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2.xml"/><Relationship Id="rId3" Type="http://schemas.openxmlformats.org/officeDocument/2006/relationships/image" Target="../media/image32.gif"/></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3.png"/><Relationship Id="rId1" Type="http://schemas.openxmlformats.org/officeDocument/2006/relationships/slideLayout" Target="../slideLayouts/slideLayout46.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46.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2.gif"/><Relationship Id="rId4" Type="http://schemas.openxmlformats.org/officeDocument/2006/relationships/image" Target="../media/image34.png"/><Relationship Id="rId5" Type="http://schemas.microsoft.com/office/2007/relationships/hdphoto" Target="../media/hdphoto1.wdp"/><Relationship Id="rId1" Type="http://schemas.openxmlformats.org/officeDocument/2006/relationships/slideLayout" Target="../slideLayouts/slideLayout46.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eg"/><Relationship Id="rId5" Type="http://schemas.openxmlformats.org/officeDocument/2006/relationships/image" Target="../media/image37.png"/><Relationship Id="rId1" Type="http://schemas.openxmlformats.org/officeDocument/2006/relationships/slideLayout" Target="../slideLayouts/slideLayout46.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6.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leews@comp.nus.edu.s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xml"/><Relationship Id="rId3" Type="http://schemas.openxmlformats.org/officeDocument/2006/relationships/image" Target="../media/image1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46.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46.xml"/><Relationship Id="rId2"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hyperlink" Target="http://singapore.craigslist.com.sg/" TargetMode="External"/><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46.xml"/><Relationship Id="rId2"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3" Type="http://schemas.openxmlformats.org/officeDocument/2006/relationships/hyperlink" Target="http://highlyscalable.wordpress.com/2012/03/01/nosql-data-modeling-techniques/" TargetMode="External"/><Relationship Id="rId4" Type="http://schemas.openxmlformats.org/officeDocument/2006/relationships/hyperlink" Target="http://www.slideshare.net/brizzzdotcom/facebook-messages-hbase" TargetMode="External"/><Relationship Id="rId5" Type="http://schemas.openxmlformats.org/officeDocument/2006/relationships/hyperlink" Target="http://commondatastorage.googleapis.com/io2012/presentations/live%20to%20website/306.pdf" TargetMode="External"/><Relationship Id="rId6" Type="http://schemas.openxmlformats.org/officeDocument/2006/relationships/hyperlink" Target="http://www.comp.nus.edu.sg/~seer/LT2012/" TargetMode="External"/><Relationship Id="rId1" Type="http://schemas.openxmlformats.org/officeDocument/2006/relationships/slideLayout" Target="../slideLayouts/slideLayout46.xml"/><Relationship Id="rId2" Type="http://schemas.openxmlformats.org/officeDocument/2006/relationships/hyperlink" Target="http://robvolk.com/designing-for-relationships-on-a-no-sql-databas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0316" y="2416175"/>
            <a:ext cx="4711868" cy="1470025"/>
          </a:xfrm>
        </p:spPr>
        <p:txBody>
          <a:bodyPr>
            <a:normAutofit/>
          </a:bodyPr>
          <a:lstStyle/>
          <a:p>
            <a:r>
              <a:rPr lang="en-US" dirty="0" smtClean="0">
                <a:solidFill>
                  <a:srgbClr val="000090"/>
                </a:solidFill>
              </a:rPr>
              <a:t>Orbital</a:t>
            </a:r>
            <a:br>
              <a:rPr lang="en-US" dirty="0" smtClean="0">
                <a:solidFill>
                  <a:srgbClr val="000090"/>
                </a:solidFill>
              </a:rPr>
            </a:br>
            <a:r>
              <a:rPr lang="en-US" sz="3100" dirty="0" smtClean="0"/>
              <a:t>Introduction to Databases</a:t>
            </a:r>
            <a:endParaRPr lang="en-US" sz="3100" dirty="0"/>
          </a:p>
        </p:txBody>
      </p:sp>
      <p:sp>
        <p:nvSpPr>
          <p:cNvPr id="3" name="Subtitle 2"/>
          <p:cNvSpPr>
            <a:spLocks noGrp="1"/>
          </p:cNvSpPr>
          <p:nvPr>
            <p:ph type="subTitle" idx="1"/>
          </p:nvPr>
        </p:nvSpPr>
        <p:spPr>
          <a:xfrm>
            <a:off x="4046620" y="4366832"/>
            <a:ext cx="4411580" cy="1472494"/>
          </a:xfrm>
        </p:spPr>
        <p:txBody>
          <a:bodyPr>
            <a:normAutofit fontScale="55000" lnSpcReduction="20000"/>
          </a:bodyPr>
          <a:lstStyle/>
          <a:p>
            <a:r>
              <a:rPr lang="en-US" dirty="0" smtClean="0"/>
              <a:t>Vo Hoang Tam</a:t>
            </a:r>
          </a:p>
          <a:p>
            <a:r>
              <a:rPr lang="en-US" dirty="0" smtClean="0"/>
              <a:t>School of Computing</a:t>
            </a:r>
          </a:p>
          <a:p>
            <a:r>
              <a:rPr lang="en-US" dirty="0" smtClean="0"/>
              <a:t>National University of Singapore</a:t>
            </a:r>
          </a:p>
          <a:p>
            <a:endParaRPr lang="en-US" dirty="0" smtClean="0"/>
          </a:p>
          <a:p>
            <a:r>
              <a:rPr lang="en-US" dirty="0" err="1" smtClean="0"/>
              <a:t>voht@comp.nus.edu.sg</a:t>
            </a:r>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353258" y="2416175"/>
            <a:ext cx="3518186" cy="2795759"/>
          </a:xfrm>
          <a:prstGeom prst="rect">
            <a:avLst/>
          </a:prstGeom>
          <a:noFill/>
          <a:ln>
            <a:noFill/>
          </a:ln>
        </p:spPr>
      </p:pic>
      <p:sp>
        <p:nvSpPr>
          <p:cNvPr id="4" name="Rectangle 3"/>
          <p:cNvSpPr/>
          <p:nvPr/>
        </p:nvSpPr>
        <p:spPr>
          <a:xfrm>
            <a:off x="251072" y="5236410"/>
            <a:ext cx="2359703" cy="307777"/>
          </a:xfrm>
          <a:prstGeom prst="rect">
            <a:avLst/>
          </a:prstGeom>
        </p:spPr>
        <p:txBody>
          <a:bodyPr wrap="none">
            <a:spAutoFit/>
          </a:bodyPr>
          <a:lstStyle/>
          <a:p>
            <a:r>
              <a:rPr lang="en-US" sz="1400" dirty="0"/>
              <a:t>Photo Credit: </a:t>
            </a:r>
            <a:r>
              <a:rPr lang="en-US" sz="1400" dirty="0" err="1"/>
              <a:t>tec_estromberg</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Content Placeholder 2"/>
          <p:cNvSpPr>
            <a:spLocks noGrp="1"/>
          </p:cNvSpPr>
          <p:nvPr>
            <p:ph idx="1"/>
          </p:nvPr>
        </p:nvSpPr>
        <p:spPr/>
        <p:txBody>
          <a:bodyPr/>
          <a:lstStyle/>
          <a:p>
            <a:pPr eaLnBrk="1" hangingPunct="1"/>
            <a:r>
              <a:rPr lang="en-US"/>
              <a:t>Enterprise apps</a:t>
            </a:r>
          </a:p>
        </p:txBody>
      </p:sp>
      <p:sp>
        <p:nvSpPr>
          <p:cNvPr id="378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EB4F0E0B-AB61-0449-8729-55002A3EF3EC}" type="slidenum">
              <a:rPr lang="en-US">
                <a:solidFill>
                  <a:schemeClr val="tx1"/>
                </a:solidFill>
              </a:rPr>
              <a:pPr/>
              <a:t>10</a:t>
            </a:fld>
            <a:endParaRPr lang="en-US">
              <a:solidFill>
                <a:schemeClr val="tx1"/>
              </a:solidFill>
            </a:endParaRPr>
          </a:p>
        </p:txBody>
      </p:sp>
      <p:pic>
        <p:nvPicPr>
          <p:cNvPr id="378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0"/>
            <a:ext cx="7239000" cy="435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7" name="Title 1"/>
          <p:cNvSpPr>
            <a:spLocks noGrp="1"/>
          </p:cNvSpPr>
          <p:nvPr>
            <p:ph type="title"/>
          </p:nvPr>
        </p:nvSpPr>
        <p:spPr>
          <a:xfrm>
            <a:off x="2823028" y="274638"/>
            <a:ext cx="5863772" cy="995362"/>
          </a:xfrm>
        </p:spPr>
        <p:txBody>
          <a:bodyPr>
            <a:normAutofit fontScale="90000"/>
          </a:bodyPr>
          <a:lstStyle/>
          <a:p>
            <a:pPr eaLnBrk="1" hangingPunct="1"/>
            <a:r>
              <a:rPr lang="en-US" sz="3600" dirty="0"/>
              <a:t>Database – backend for modern apps</a:t>
            </a:r>
          </a:p>
        </p:txBody>
      </p:sp>
    </p:spTree>
    <p:extLst>
      <p:ext uri="{BB962C8B-B14F-4D97-AF65-F5344CB8AC3E}">
        <p14:creationId xmlns:p14="http://schemas.microsoft.com/office/powerpoint/2010/main" val="96163172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p:cNvSpPr>
            <a:spLocks noGrp="1"/>
          </p:cNvSpPr>
          <p:nvPr>
            <p:ph idx="1"/>
          </p:nvPr>
        </p:nvSpPr>
        <p:spPr/>
        <p:txBody>
          <a:bodyPr/>
          <a:lstStyle/>
          <a:p>
            <a:pPr eaLnBrk="1" hangingPunct="1"/>
            <a:r>
              <a:rPr lang="en-US"/>
              <a:t>Enterprise apps</a:t>
            </a:r>
          </a:p>
        </p:txBody>
      </p:sp>
      <p:sp>
        <p:nvSpPr>
          <p:cNvPr id="389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94B75F59-4AD6-9D44-A71B-2957EE2AEDEA}" type="slidenum">
              <a:rPr lang="en-US">
                <a:solidFill>
                  <a:schemeClr val="tx1"/>
                </a:solidFill>
              </a:rPr>
              <a:pPr/>
              <a:t>11</a:t>
            </a:fld>
            <a:endParaRPr lang="en-US">
              <a:solidFill>
                <a:schemeClr val="tx1"/>
              </a:solidFill>
            </a:endParaRPr>
          </a:p>
        </p:txBody>
      </p:sp>
      <p:pic>
        <p:nvPicPr>
          <p:cNvPr id="3" name="Picture 2"/>
          <p:cNvPicPr>
            <a:picLocks noChangeAspect="1"/>
          </p:cNvPicPr>
          <p:nvPr/>
        </p:nvPicPr>
        <p:blipFill>
          <a:blip r:embed="rId2"/>
          <a:stretch>
            <a:fillRect/>
          </a:stretch>
        </p:blipFill>
        <p:spPr>
          <a:xfrm>
            <a:off x="152400" y="2286000"/>
            <a:ext cx="9144000" cy="5189446"/>
          </a:xfrm>
          <a:prstGeom prst="rect">
            <a:avLst/>
          </a:prstGeom>
        </p:spPr>
      </p:pic>
      <p:sp>
        <p:nvSpPr>
          <p:cNvPr id="7" name="Title 1"/>
          <p:cNvSpPr>
            <a:spLocks noGrp="1"/>
          </p:cNvSpPr>
          <p:nvPr>
            <p:ph type="title"/>
          </p:nvPr>
        </p:nvSpPr>
        <p:spPr>
          <a:xfrm>
            <a:off x="2823028" y="274638"/>
            <a:ext cx="5863772" cy="995362"/>
          </a:xfrm>
        </p:spPr>
        <p:txBody>
          <a:bodyPr>
            <a:normAutofit fontScale="90000"/>
          </a:bodyPr>
          <a:lstStyle/>
          <a:p>
            <a:pPr eaLnBrk="1" hangingPunct="1"/>
            <a:r>
              <a:rPr lang="en-US" sz="3600" dirty="0"/>
              <a:t>Database – backend for modern apps</a:t>
            </a:r>
          </a:p>
        </p:txBody>
      </p:sp>
    </p:spTree>
    <p:extLst>
      <p:ext uri="{BB962C8B-B14F-4D97-AF65-F5344CB8AC3E}">
        <p14:creationId xmlns:p14="http://schemas.microsoft.com/office/powerpoint/2010/main" val="32239310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77641F2-6046-1049-80B5-7833A3426752}" type="slidenum">
              <a:rPr lang="en-US">
                <a:solidFill>
                  <a:schemeClr val="tx1"/>
                </a:solidFill>
              </a:rPr>
              <a:pPr/>
              <a:t>12</a:t>
            </a:fld>
            <a:endParaRPr lang="en-US">
              <a:solidFill>
                <a:schemeClr val="tx1"/>
              </a:solidFill>
            </a:endParaRPr>
          </a:p>
        </p:txBody>
      </p:sp>
      <p:sp>
        <p:nvSpPr>
          <p:cNvPr id="9219" name="Rectangle 2"/>
          <p:cNvSpPr>
            <a:spLocks noGrp="1" noChangeArrowheads="1"/>
          </p:cNvSpPr>
          <p:nvPr>
            <p:ph type="title"/>
          </p:nvPr>
        </p:nvSpPr>
        <p:spPr>
          <a:xfrm>
            <a:off x="1143000" y="304800"/>
            <a:ext cx="7772400" cy="1143000"/>
          </a:xfrm>
        </p:spPr>
        <p:txBody>
          <a:bodyPr/>
          <a:lstStyle/>
          <a:p>
            <a:pPr eaLnBrk="1" hangingPunct="1"/>
            <a:r>
              <a:rPr lang="en-US" dirty="0"/>
              <a:t>Database Design </a:t>
            </a:r>
          </a:p>
        </p:txBody>
      </p:sp>
      <p:sp>
        <p:nvSpPr>
          <p:cNvPr id="9220" name="Rectangle 3"/>
          <p:cNvSpPr>
            <a:spLocks noGrp="1" noChangeArrowheads="1"/>
          </p:cNvSpPr>
          <p:nvPr>
            <p:ph type="body" idx="1"/>
          </p:nvPr>
        </p:nvSpPr>
        <p:spPr>
          <a:xfrm>
            <a:off x="990600" y="1828800"/>
            <a:ext cx="7772400" cy="4114800"/>
          </a:xfrm>
        </p:spPr>
        <p:txBody>
          <a:bodyPr>
            <a:normAutofit/>
          </a:bodyPr>
          <a:lstStyle/>
          <a:p>
            <a:pPr eaLnBrk="1" hangingPunct="1"/>
            <a:r>
              <a:rPr lang="en-US" dirty="0" smtClean="0"/>
              <a:t>Ensure final </a:t>
            </a:r>
            <a:r>
              <a:rPr lang="en-US" dirty="0"/>
              <a:t>product </a:t>
            </a:r>
            <a:r>
              <a:rPr lang="en-US" dirty="0">
                <a:solidFill>
                  <a:srgbClr val="FF0000"/>
                </a:solidFill>
              </a:rPr>
              <a:t>meets requirements</a:t>
            </a:r>
          </a:p>
          <a:p>
            <a:pPr eaLnBrk="1" hangingPunct="1"/>
            <a:r>
              <a:rPr lang="en-US" dirty="0"/>
              <a:t>Focus on </a:t>
            </a:r>
            <a:r>
              <a:rPr lang="en-US" dirty="0">
                <a:solidFill>
                  <a:srgbClr val="FF0000"/>
                </a:solidFill>
              </a:rPr>
              <a:t>data</a:t>
            </a:r>
            <a:r>
              <a:rPr lang="en-US" dirty="0"/>
              <a:t> requirements</a:t>
            </a:r>
          </a:p>
          <a:p>
            <a:pPr eaLnBrk="1" hangingPunct="1"/>
            <a:r>
              <a:rPr lang="en-US" dirty="0"/>
              <a:t>Sub-phases</a:t>
            </a:r>
          </a:p>
          <a:p>
            <a:pPr lvl="1" eaLnBrk="1" hangingPunct="1"/>
            <a:r>
              <a:rPr lang="en-US" dirty="0"/>
              <a:t>I. Create </a:t>
            </a:r>
            <a:r>
              <a:rPr lang="en-US" dirty="0">
                <a:solidFill>
                  <a:srgbClr val="FF0000"/>
                </a:solidFill>
              </a:rPr>
              <a:t>conceptual design</a:t>
            </a:r>
          </a:p>
          <a:p>
            <a:pPr lvl="1" eaLnBrk="1" hangingPunct="1"/>
            <a:r>
              <a:rPr lang="en-US" dirty="0"/>
              <a:t>II. DBMS software selection</a:t>
            </a:r>
          </a:p>
          <a:p>
            <a:pPr lvl="1" eaLnBrk="1" hangingPunct="1"/>
            <a:r>
              <a:rPr lang="en-US" dirty="0"/>
              <a:t>III. Create </a:t>
            </a:r>
            <a:r>
              <a:rPr lang="en-US" dirty="0">
                <a:solidFill>
                  <a:srgbClr val="FF0000"/>
                </a:solidFill>
              </a:rPr>
              <a:t>logical design</a:t>
            </a:r>
          </a:p>
          <a:p>
            <a:pPr lvl="1" eaLnBrk="1" hangingPunct="1"/>
            <a:r>
              <a:rPr lang="en-US" dirty="0"/>
              <a:t>IV. Create </a:t>
            </a:r>
            <a:r>
              <a:rPr lang="en-US" dirty="0">
                <a:solidFill>
                  <a:srgbClr val="FF0000"/>
                </a:solidFill>
              </a:rPr>
              <a:t>physical design</a:t>
            </a:r>
          </a:p>
        </p:txBody>
      </p:sp>
    </p:spTree>
    <p:extLst>
      <p:ext uri="{BB962C8B-B14F-4D97-AF65-F5344CB8AC3E}">
        <p14:creationId xmlns:p14="http://schemas.microsoft.com/office/powerpoint/2010/main" val="14834655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D8DFB136-970A-4647-B843-3308B7682E7D}" type="slidenum">
              <a:rPr lang="en-US">
                <a:solidFill>
                  <a:schemeClr val="tx1"/>
                </a:solidFill>
              </a:rPr>
              <a:pPr/>
              <a:t>13</a:t>
            </a:fld>
            <a:endParaRPr lang="en-US">
              <a:solidFill>
                <a:schemeClr val="tx1"/>
              </a:solidFill>
            </a:endParaRPr>
          </a:p>
        </p:txBody>
      </p:sp>
      <p:sp>
        <p:nvSpPr>
          <p:cNvPr id="10243" name="Rectangle 2"/>
          <p:cNvSpPr>
            <a:spLocks noGrp="1" noChangeArrowheads="1"/>
          </p:cNvSpPr>
          <p:nvPr>
            <p:ph type="title"/>
          </p:nvPr>
        </p:nvSpPr>
        <p:spPr>
          <a:xfrm>
            <a:off x="1066800" y="304800"/>
            <a:ext cx="7772400" cy="1143000"/>
          </a:xfrm>
        </p:spPr>
        <p:txBody>
          <a:bodyPr/>
          <a:lstStyle/>
          <a:p>
            <a:pPr eaLnBrk="1" hangingPunct="1"/>
            <a:r>
              <a:rPr lang="en-US"/>
              <a:t>I. Conceptual Design</a:t>
            </a:r>
          </a:p>
        </p:txBody>
      </p:sp>
      <p:sp>
        <p:nvSpPr>
          <p:cNvPr id="10244" name="Rectangle 3"/>
          <p:cNvSpPr>
            <a:spLocks noGrp="1" noChangeArrowheads="1"/>
          </p:cNvSpPr>
          <p:nvPr>
            <p:ph type="body" idx="1"/>
          </p:nvPr>
        </p:nvSpPr>
        <p:spPr>
          <a:xfrm>
            <a:off x="990600" y="1752600"/>
            <a:ext cx="7772400" cy="4267200"/>
          </a:xfrm>
        </p:spPr>
        <p:txBody>
          <a:bodyPr/>
          <a:lstStyle/>
          <a:p>
            <a:pPr eaLnBrk="1" hangingPunct="1"/>
            <a:r>
              <a:rPr lang="en-US" dirty="0" smtClean="0"/>
              <a:t>Create </a:t>
            </a:r>
            <a:r>
              <a:rPr lang="en-US" dirty="0"/>
              <a:t>abstract data structure to represent real-world items</a:t>
            </a:r>
          </a:p>
          <a:p>
            <a:pPr eaLnBrk="1" hangingPunct="1"/>
            <a:endParaRPr lang="en-US" dirty="0" smtClean="0"/>
          </a:p>
          <a:p>
            <a:pPr eaLnBrk="1" hangingPunct="1"/>
            <a:r>
              <a:rPr lang="en-US" dirty="0" smtClean="0"/>
              <a:t>Steps</a:t>
            </a:r>
            <a:endParaRPr lang="en-US" dirty="0"/>
          </a:p>
          <a:p>
            <a:pPr lvl="1" eaLnBrk="1" hangingPunct="1"/>
            <a:r>
              <a:rPr lang="en-US" dirty="0"/>
              <a:t>Data analysis and requirements</a:t>
            </a:r>
          </a:p>
          <a:p>
            <a:pPr lvl="1" eaLnBrk="1" hangingPunct="1"/>
            <a:r>
              <a:rPr lang="en-US" dirty="0">
                <a:solidFill>
                  <a:schemeClr val="hlink"/>
                </a:solidFill>
              </a:rPr>
              <a:t>Entity relationship modeling </a:t>
            </a:r>
            <a:r>
              <a:rPr lang="en-US" dirty="0"/>
              <a:t>and normalization</a:t>
            </a:r>
          </a:p>
          <a:p>
            <a:pPr lvl="1" eaLnBrk="1" hangingPunct="1"/>
            <a:r>
              <a:rPr lang="en-US" dirty="0"/>
              <a:t>Data model verification</a:t>
            </a:r>
          </a:p>
          <a:p>
            <a:pPr lvl="1" eaLnBrk="1" hangingPunct="1"/>
            <a:endParaRPr lang="en-US" dirty="0">
              <a:solidFill>
                <a:schemeClr val="hlink"/>
              </a:solidFill>
            </a:endParaRPr>
          </a:p>
        </p:txBody>
      </p:sp>
    </p:spTree>
    <p:extLst>
      <p:ext uri="{BB962C8B-B14F-4D97-AF65-F5344CB8AC3E}">
        <p14:creationId xmlns:p14="http://schemas.microsoft.com/office/powerpoint/2010/main" val="28275036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E0FD4A6C-7E54-9B42-9646-600DFEA766DE}" type="slidenum">
              <a:rPr lang="en-US">
                <a:solidFill>
                  <a:schemeClr val="tx1"/>
                </a:solidFill>
              </a:rPr>
              <a:pPr/>
              <a:t>14</a:t>
            </a:fld>
            <a:endParaRPr lang="en-US">
              <a:solidFill>
                <a:schemeClr val="tx1"/>
              </a:solidFill>
            </a:endParaRPr>
          </a:p>
        </p:txBody>
      </p:sp>
      <p:sp>
        <p:nvSpPr>
          <p:cNvPr id="11267" name="Rectangle 2"/>
          <p:cNvSpPr>
            <a:spLocks noGrp="1" noChangeArrowheads="1"/>
          </p:cNvSpPr>
          <p:nvPr>
            <p:ph type="title"/>
          </p:nvPr>
        </p:nvSpPr>
        <p:spPr>
          <a:xfrm>
            <a:off x="2781750" y="103240"/>
            <a:ext cx="5981249" cy="1143000"/>
          </a:xfrm>
        </p:spPr>
        <p:txBody>
          <a:bodyPr>
            <a:normAutofit fontScale="90000"/>
          </a:bodyPr>
          <a:lstStyle/>
          <a:p>
            <a:pPr eaLnBrk="1" hangingPunct="1"/>
            <a:r>
              <a:rPr lang="en-US" dirty="0"/>
              <a:t>Data analysis and Requirements</a:t>
            </a:r>
          </a:p>
        </p:txBody>
      </p:sp>
      <p:sp>
        <p:nvSpPr>
          <p:cNvPr id="11268" name="Rectangle 3"/>
          <p:cNvSpPr>
            <a:spLocks noGrp="1" noChangeArrowheads="1"/>
          </p:cNvSpPr>
          <p:nvPr>
            <p:ph type="body" idx="1"/>
          </p:nvPr>
        </p:nvSpPr>
        <p:spPr>
          <a:xfrm>
            <a:off x="1143000" y="1676400"/>
            <a:ext cx="7686675" cy="4621213"/>
          </a:xfrm>
        </p:spPr>
        <p:txBody>
          <a:bodyPr>
            <a:normAutofit/>
          </a:bodyPr>
          <a:lstStyle/>
          <a:p>
            <a:pPr eaLnBrk="1" hangingPunct="1"/>
            <a:r>
              <a:rPr lang="en-US" dirty="0"/>
              <a:t>Focus on</a:t>
            </a:r>
          </a:p>
          <a:p>
            <a:pPr lvl="1" eaLnBrk="1" hangingPunct="1"/>
            <a:r>
              <a:rPr lang="en-US" dirty="0"/>
              <a:t>Information needs</a:t>
            </a:r>
          </a:p>
          <a:p>
            <a:pPr lvl="1" eaLnBrk="1" hangingPunct="1"/>
            <a:r>
              <a:rPr lang="en-US" dirty="0"/>
              <a:t>Information users</a:t>
            </a:r>
          </a:p>
          <a:p>
            <a:pPr lvl="1" eaLnBrk="1" hangingPunct="1"/>
            <a:r>
              <a:rPr lang="en-US" dirty="0"/>
              <a:t>Information sources</a:t>
            </a:r>
            <a:endParaRPr lang="en-US" sz="2400" dirty="0"/>
          </a:p>
          <a:p>
            <a:pPr eaLnBrk="1" hangingPunct="1"/>
            <a:r>
              <a:rPr lang="en-US" dirty="0"/>
              <a:t>Data sources</a:t>
            </a:r>
            <a:endParaRPr lang="en-US" sz="2800" dirty="0"/>
          </a:p>
          <a:p>
            <a:pPr lvl="1" eaLnBrk="1" hangingPunct="1"/>
            <a:r>
              <a:rPr lang="en-US" dirty="0"/>
              <a:t>Developing and gathering end-user data views</a:t>
            </a:r>
          </a:p>
          <a:p>
            <a:pPr lvl="1" eaLnBrk="1" hangingPunct="1"/>
            <a:r>
              <a:rPr lang="en-US" dirty="0"/>
              <a:t>Direct observation of current system</a:t>
            </a:r>
          </a:p>
          <a:p>
            <a:pPr lvl="1" eaLnBrk="1" hangingPunct="1"/>
            <a:r>
              <a:rPr lang="en-US" dirty="0"/>
              <a:t>Interfacing with systems design group</a:t>
            </a:r>
            <a:endParaRPr lang="en-US" sz="2400" dirty="0"/>
          </a:p>
          <a:p>
            <a:pPr lvl="1" eaLnBrk="1" hangingPunct="1"/>
            <a:endParaRPr lang="en-US" dirty="0"/>
          </a:p>
        </p:txBody>
      </p:sp>
    </p:spTree>
    <p:extLst>
      <p:ext uri="{BB962C8B-B14F-4D97-AF65-F5344CB8AC3E}">
        <p14:creationId xmlns:p14="http://schemas.microsoft.com/office/powerpoint/2010/main" val="17936667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2823028" y="133546"/>
            <a:ext cx="5863772" cy="995362"/>
          </a:xfrm>
        </p:spPr>
        <p:txBody>
          <a:bodyPr>
            <a:normAutofit fontScale="90000"/>
          </a:bodyPr>
          <a:lstStyle/>
          <a:p>
            <a:r>
              <a:rPr lang="en-US" dirty="0"/>
              <a:t>Data analysis and Requirements:</a:t>
            </a:r>
            <a:br>
              <a:rPr lang="en-US" dirty="0"/>
            </a:br>
            <a:r>
              <a:rPr lang="en-US" sz="2400" dirty="0"/>
              <a:t>e.g., </a:t>
            </a:r>
            <a:r>
              <a:rPr lang="en-US" sz="2400" dirty="0" smtClean="0"/>
              <a:t>data requirements </a:t>
            </a:r>
            <a:r>
              <a:rPr lang="en-US" sz="2400" dirty="0"/>
              <a:t>for a </a:t>
            </a:r>
            <a:r>
              <a:rPr lang="en-US" sz="2400" dirty="0" smtClean="0"/>
              <a:t>retailer</a:t>
            </a:r>
            <a:endParaRPr lang="en-US" sz="2400" dirty="0"/>
          </a:p>
        </p:txBody>
      </p:sp>
      <p:sp>
        <p:nvSpPr>
          <p:cNvPr id="12291" name="Content Placeholder 2"/>
          <p:cNvSpPr>
            <a:spLocks noGrp="1"/>
          </p:cNvSpPr>
          <p:nvPr>
            <p:ph idx="1"/>
          </p:nvPr>
        </p:nvSpPr>
        <p:spPr>
          <a:xfrm>
            <a:off x="262049" y="1523999"/>
            <a:ext cx="8487198" cy="5197475"/>
          </a:xfrm>
        </p:spPr>
        <p:txBody>
          <a:bodyPr>
            <a:normAutofit/>
          </a:bodyPr>
          <a:lstStyle/>
          <a:p>
            <a:r>
              <a:rPr lang="en-US" sz="2400" dirty="0"/>
              <a:t>A </a:t>
            </a:r>
            <a:r>
              <a:rPr lang="en-US" sz="2400" dirty="0" smtClean="0"/>
              <a:t>retailer operates </a:t>
            </a:r>
            <a:r>
              <a:rPr lang="en-US" sz="2400" dirty="0"/>
              <a:t>in several </a:t>
            </a:r>
            <a:r>
              <a:rPr lang="en-US" sz="2400" dirty="0" smtClean="0">
                <a:solidFill>
                  <a:srgbClr val="FF0000"/>
                </a:solidFill>
              </a:rPr>
              <a:t>cities</a:t>
            </a:r>
            <a:r>
              <a:rPr lang="en-US" sz="2400" dirty="0" smtClean="0"/>
              <a:t>.</a:t>
            </a:r>
            <a:r>
              <a:rPr lang="en-US" sz="2400" dirty="0" smtClean="0">
                <a:solidFill>
                  <a:srgbClr val="FF0000"/>
                </a:solidFill>
              </a:rPr>
              <a:t> </a:t>
            </a:r>
            <a:r>
              <a:rPr lang="en-US" sz="2400" dirty="0" smtClean="0">
                <a:solidFill>
                  <a:srgbClr val="000000"/>
                </a:solidFill>
              </a:rPr>
              <a:t>A city is identified by its name and the state it belongs to. </a:t>
            </a:r>
            <a:r>
              <a:rPr lang="en-US" sz="2400" dirty="0" smtClean="0"/>
              <a:t>In </a:t>
            </a:r>
            <a:r>
              <a:rPr lang="en-US" sz="2400" dirty="0"/>
              <a:t>a city there is one headquarter coordinating the local </a:t>
            </a:r>
            <a:r>
              <a:rPr lang="en-US" sz="2400" dirty="0" smtClean="0"/>
              <a:t>operations.</a:t>
            </a:r>
            <a:endParaRPr lang="en-US" sz="2400" dirty="0"/>
          </a:p>
          <a:p>
            <a:r>
              <a:rPr lang="en-US" sz="2400" dirty="0"/>
              <a:t>A city may </a:t>
            </a:r>
            <a:r>
              <a:rPr lang="en-US" sz="2400" dirty="0">
                <a:solidFill>
                  <a:srgbClr val="0000FF"/>
                </a:solidFill>
              </a:rPr>
              <a:t>have</a:t>
            </a:r>
            <a:r>
              <a:rPr lang="en-US" sz="2400" dirty="0"/>
              <a:t> several </a:t>
            </a:r>
            <a:r>
              <a:rPr lang="en-US" sz="2400" dirty="0" smtClean="0">
                <a:solidFill>
                  <a:srgbClr val="FF0000"/>
                </a:solidFill>
              </a:rPr>
              <a:t>stores. </a:t>
            </a:r>
            <a:r>
              <a:rPr lang="en-US" sz="2400" dirty="0" smtClean="0"/>
              <a:t>Data regarding to a store include its identifier (id), address and the manager’s id.</a:t>
            </a:r>
            <a:endParaRPr lang="en-US" sz="2400" dirty="0">
              <a:solidFill>
                <a:srgbClr val="FF0000"/>
              </a:solidFill>
            </a:endParaRPr>
          </a:p>
          <a:p>
            <a:r>
              <a:rPr lang="en-US" sz="2400" dirty="0"/>
              <a:t>Stores </a:t>
            </a:r>
            <a:r>
              <a:rPr lang="en-US" sz="2400" dirty="0">
                <a:solidFill>
                  <a:srgbClr val="0000FF"/>
                </a:solidFill>
              </a:rPr>
              <a:t>hold</a:t>
            </a:r>
            <a:r>
              <a:rPr lang="en-US" sz="2400" dirty="0"/>
              <a:t> any amount of </a:t>
            </a:r>
            <a:r>
              <a:rPr lang="en-US" sz="2400" dirty="0" smtClean="0">
                <a:solidFill>
                  <a:srgbClr val="FF0000"/>
                </a:solidFill>
              </a:rPr>
              <a:t>items. </a:t>
            </a:r>
            <a:r>
              <a:rPr lang="en-US" sz="2400" dirty="0" smtClean="0">
                <a:solidFill>
                  <a:srgbClr val="000000"/>
                </a:solidFill>
              </a:rPr>
              <a:t>The information of an item (its id, description, size and color) </a:t>
            </a:r>
            <a:r>
              <a:rPr lang="en-US" sz="2400" dirty="0">
                <a:solidFill>
                  <a:srgbClr val="000000"/>
                </a:solidFill>
              </a:rPr>
              <a:t>are recorded in the </a:t>
            </a:r>
            <a:r>
              <a:rPr lang="en-US" sz="2400" dirty="0" smtClean="0">
                <a:solidFill>
                  <a:srgbClr val="000000"/>
                </a:solidFill>
              </a:rPr>
              <a:t>database.</a:t>
            </a:r>
            <a:endParaRPr lang="en-US" sz="2400" dirty="0">
              <a:solidFill>
                <a:srgbClr val="FF0000"/>
              </a:solidFill>
            </a:endParaRPr>
          </a:p>
          <a:p>
            <a:r>
              <a:rPr lang="en-US" sz="2400" dirty="0" smtClean="0">
                <a:solidFill>
                  <a:srgbClr val="000000"/>
                </a:solidFill>
              </a:rPr>
              <a:t>The system also needs to maintain the information of </a:t>
            </a:r>
            <a:r>
              <a:rPr lang="en-US" sz="2400" dirty="0" smtClean="0">
                <a:solidFill>
                  <a:srgbClr val="FF0000"/>
                </a:solidFill>
              </a:rPr>
              <a:t>customers</a:t>
            </a:r>
            <a:r>
              <a:rPr lang="en-US" sz="2400" dirty="0" smtClean="0">
                <a:solidFill>
                  <a:srgbClr val="000000"/>
                </a:solidFill>
              </a:rPr>
              <a:t> including customer number, address, phone number and customer name. </a:t>
            </a:r>
          </a:p>
          <a:p>
            <a:r>
              <a:rPr lang="en-US" sz="2400" dirty="0" smtClean="0">
                <a:solidFill>
                  <a:srgbClr val="000000"/>
                </a:solidFill>
              </a:rPr>
              <a:t>Customers </a:t>
            </a:r>
            <a:r>
              <a:rPr lang="en-US" sz="2400" dirty="0">
                <a:solidFill>
                  <a:srgbClr val="0000FF"/>
                </a:solidFill>
              </a:rPr>
              <a:t>place</a:t>
            </a:r>
            <a:r>
              <a:rPr lang="en-US" sz="2400" dirty="0"/>
              <a:t> their </a:t>
            </a:r>
            <a:r>
              <a:rPr lang="en-US" sz="2400" dirty="0">
                <a:solidFill>
                  <a:srgbClr val="FF0000"/>
                </a:solidFill>
              </a:rPr>
              <a:t>orders</a:t>
            </a:r>
            <a:r>
              <a:rPr lang="en-US" sz="2400" dirty="0"/>
              <a:t> </a:t>
            </a:r>
            <a:r>
              <a:rPr lang="en-US" sz="2400" dirty="0" smtClean="0"/>
              <a:t>which </a:t>
            </a:r>
            <a:r>
              <a:rPr lang="en-US" sz="2400" dirty="0" smtClean="0">
                <a:solidFill>
                  <a:srgbClr val="0000FF"/>
                </a:solidFill>
              </a:rPr>
              <a:t>include</a:t>
            </a:r>
            <a:r>
              <a:rPr lang="en-US" sz="2400" dirty="0" smtClean="0"/>
              <a:t> any </a:t>
            </a:r>
            <a:r>
              <a:rPr lang="en-US" sz="2400" dirty="0"/>
              <a:t>number of items to a given </a:t>
            </a:r>
            <a:r>
              <a:rPr lang="en-US" sz="2400" dirty="0" smtClean="0"/>
              <a:t>store. The order number and order date are also recorded.</a:t>
            </a:r>
            <a:endParaRPr lang="en-US" sz="2400" dirty="0"/>
          </a:p>
          <a:p>
            <a:endParaRPr lang="en-US" sz="2400" dirty="0"/>
          </a:p>
        </p:txBody>
      </p:sp>
      <p:sp>
        <p:nvSpPr>
          <p:cNvPr id="122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65564DB5-3401-A34A-AA95-D96A2215A122}" type="slidenum">
              <a:rPr lang="en-US">
                <a:solidFill>
                  <a:schemeClr val="tx1"/>
                </a:solidFill>
              </a:rPr>
              <a:pPr/>
              <a:t>15</a:t>
            </a:fld>
            <a:endParaRPr lang="en-US">
              <a:solidFill>
                <a:schemeClr val="tx1"/>
              </a:solidFill>
            </a:endParaRPr>
          </a:p>
        </p:txBody>
      </p:sp>
    </p:spTree>
    <p:extLst>
      <p:ext uri="{BB962C8B-B14F-4D97-AF65-F5344CB8AC3E}">
        <p14:creationId xmlns:p14="http://schemas.microsoft.com/office/powerpoint/2010/main" val="14817268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823028" y="153702"/>
            <a:ext cx="5863772" cy="995362"/>
          </a:xfrm>
        </p:spPr>
        <p:txBody>
          <a:bodyPr>
            <a:normAutofit fontScale="90000"/>
          </a:bodyPr>
          <a:lstStyle/>
          <a:p>
            <a:r>
              <a:rPr lang="en-US" dirty="0"/>
              <a:t>Entity Relationship Modeling:</a:t>
            </a:r>
            <a:br>
              <a:rPr lang="en-US" dirty="0"/>
            </a:br>
            <a:r>
              <a:rPr lang="en-US" sz="2800" dirty="0"/>
              <a:t>e.g., ERD for a </a:t>
            </a:r>
            <a:r>
              <a:rPr lang="en-US" sz="2800" dirty="0" smtClean="0"/>
              <a:t>retailer</a:t>
            </a:r>
            <a:endParaRPr lang="en-US" sz="2800" dirty="0"/>
          </a:p>
        </p:txBody>
      </p:sp>
      <p:sp>
        <p:nvSpPr>
          <p:cNvPr id="133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16A229EC-EB76-A442-B9A9-D342835A76E9}" type="slidenum">
              <a:rPr lang="en-US">
                <a:solidFill>
                  <a:schemeClr val="tx1"/>
                </a:solidFill>
              </a:rPr>
              <a:pPr/>
              <a:t>16</a:t>
            </a:fld>
            <a:endParaRPr lang="en-US">
              <a:solidFill>
                <a:schemeClr val="tx1"/>
              </a:solidFill>
            </a:endParaRPr>
          </a:p>
        </p:txBody>
      </p:sp>
      <p:sp>
        <p:nvSpPr>
          <p:cNvPr id="13317" name="Rectangle 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spAutoFit/>
          </a:bodyPr>
          <a:lstStyle/>
          <a:p>
            <a:r>
              <a:rPr lang="en-US"/>
              <a:t/>
            </a:r>
            <a:br>
              <a:rPr lang="en-US"/>
            </a:br>
            <a:endParaRPr lang="en-US"/>
          </a:p>
        </p:txBody>
      </p:sp>
      <p:pic>
        <p:nvPicPr>
          <p:cNvPr id="3" name="Picture 2"/>
          <p:cNvPicPr>
            <a:picLocks noChangeAspect="1"/>
          </p:cNvPicPr>
          <p:nvPr/>
        </p:nvPicPr>
        <p:blipFill>
          <a:blip r:embed="rId3"/>
          <a:stretch>
            <a:fillRect/>
          </a:stretch>
        </p:blipFill>
        <p:spPr>
          <a:xfrm>
            <a:off x="760405" y="1684254"/>
            <a:ext cx="7928370" cy="5037221"/>
          </a:xfrm>
          <a:prstGeom prst="rect">
            <a:avLst/>
          </a:prstGeom>
        </p:spPr>
      </p:pic>
    </p:spTree>
    <p:extLst>
      <p:ext uri="{BB962C8B-B14F-4D97-AF65-F5344CB8AC3E}">
        <p14:creationId xmlns:p14="http://schemas.microsoft.com/office/powerpoint/2010/main" val="11092906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fontScale="90000"/>
          </a:bodyPr>
          <a:lstStyle/>
          <a:p>
            <a:r>
              <a:rPr lang="en-US"/>
              <a:t>Entity Relationship Modeling</a:t>
            </a:r>
          </a:p>
        </p:txBody>
      </p:sp>
      <p:sp>
        <p:nvSpPr>
          <p:cNvPr id="14339" name="Content Placeholder 2"/>
          <p:cNvSpPr>
            <a:spLocks noGrp="1"/>
          </p:cNvSpPr>
          <p:nvPr>
            <p:ph idx="1"/>
          </p:nvPr>
        </p:nvSpPr>
        <p:spPr/>
        <p:txBody>
          <a:bodyPr/>
          <a:lstStyle/>
          <a:p>
            <a:r>
              <a:rPr lang="en-US" i="1" dirty="0">
                <a:solidFill>
                  <a:srgbClr val="000000"/>
                </a:solidFill>
                <a:latin typeface="Arial" charset="0"/>
                <a:cs typeface="Arial" charset="0"/>
              </a:rPr>
              <a:t>Main components of ERD -- Entity Relationship </a:t>
            </a:r>
            <a:r>
              <a:rPr lang="en-US" i="1" dirty="0" smtClean="0">
                <a:solidFill>
                  <a:srgbClr val="000000"/>
                </a:solidFill>
                <a:latin typeface="Arial" charset="0"/>
                <a:cs typeface="Arial" charset="0"/>
              </a:rPr>
              <a:t>Diagram</a:t>
            </a:r>
          </a:p>
          <a:p>
            <a:endParaRPr lang="en-US" i="1" dirty="0">
              <a:solidFill>
                <a:srgbClr val="000000"/>
              </a:solidFill>
              <a:latin typeface="Arial" charset="0"/>
              <a:cs typeface="Arial" charset="0"/>
            </a:endParaRPr>
          </a:p>
          <a:p>
            <a:pPr lvl="1"/>
            <a:r>
              <a:rPr lang="en-US" i="1" dirty="0">
                <a:solidFill>
                  <a:srgbClr val="000000"/>
                </a:solidFill>
                <a:latin typeface="Arial" charset="0"/>
                <a:cs typeface="Arial" charset="0"/>
              </a:rPr>
              <a:t>Entity type</a:t>
            </a:r>
          </a:p>
          <a:p>
            <a:pPr lvl="2"/>
            <a:r>
              <a:rPr lang="en-US" dirty="0"/>
              <a:t>identifiable </a:t>
            </a:r>
            <a:r>
              <a:rPr lang="ja-JP" altLang="en-US" dirty="0"/>
              <a:t>“</a:t>
            </a:r>
            <a:r>
              <a:rPr lang="en-US" dirty="0"/>
              <a:t>things</a:t>
            </a:r>
            <a:r>
              <a:rPr lang="ja-JP" altLang="en-US" dirty="0"/>
              <a:t>”</a:t>
            </a:r>
            <a:r>
              <a:rPr lang="en-US" dirty="0"/>
              <a:t>, e.g., </a:t>
            </a:r>
            <a:r>
              <a:rPr lang="en-US" dirty="0">
                <a:solidFill>
                  <a:srgbClr val="000000"/>
                </a:solidFill>
                <a:latin typeface="Arial" charset="0"/>
                <a:cs typeface="Arial" charset="0"/>
              </a:rPr>
              <a:t>a person, object, place or event, for which data (attributes) are </a:t>
            </a:r>
            <a:r>
              <a:rPr lang="en-US" dirty="0" smtClean="0">
                <a:solidFill>
                  <a:srgbClr val="000000"/>
                </a:solidFill>
                <a:latin typeface="Arial" charset="0"/>
                <a:cs typeface="Arial" charset="0"/>
              </a:rPr>
              <a:t>collected</a:t>
            </a:r>
          </a:p>
          <a:p>
            <a:pPr lvl="2"/>
            <a:endParaRPr lang="en-US" dirty="0">
              <a:solidFill>
                <a:srgbClr val="000000"/>
              </a:solidFill>
              <a:latin typeface="Arial" charset="0"/>
              <a:cs typeface="Arial" charset="0"/>
            </a:endParaRPr>
          </a:p>
          <a:p>
            <a:pPr lvl="1"/>
            <a:r>
              <a:rPr lang="en-US" i="1" dirty="0">
                <a:solidFill>
                  <a:srgbClr val="000000"/>
                </a:solidFill>
                <a:latin typeface="Arial" charset="0"/>
                <a:cs typeface="Arial" charset="0"/>
              </a:rPr>
              <a:t>Relationship type</a:t>
            </a:r>
          </a:p>
          <a:p>
            <a:pPr lvl="2"/>
            <a:r>
              <a:rPr lang="en-US" dirty="0">
                <a:solidFill>
                  <a:srgbClr val="000000"/>
                </a:solidFill>
                <a:latin typeface="Arial" charset="0"/>
                <a:cs typeface="Arial" charset="0"/>
              </a:rPr>
              <a:t>interaction between the entities</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1611169D-B414-274D-A023-7B088408CB09}" type="slidenum">
              <a:rPr lang="en-US">
                <a:solidFill>
                  <a:schemeClr val="tx1"/>
                </a:solidFill>
              </a:rPr>
              <a:pPr/>
              <a:t>17</a:t>
            </a:fld>
            <a:endParaRPr lang="en-US">
              <a:solidFill>
                <a:schemeClr val="tx1"/>
              </a:solidFill>
            </a:endParaRPr>
          </a:p>
        </p:txBody>
      </p:sp>
    </p:spTree>
    <p:extLst>
      <p:ext uri="{BB962C8B-B14F-4D97-AF65-F5344CB8AC3E}">
        <p14:creationId xmlns:p14="http://schemas.microsoft.com/office/powerpoint/2010/main" val="33346840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fontScale="90000"/>
          </a:bodyPr>
          <a:lstStyle/>
          <a:p>
            <a:r>
              <a:rPr lang="en-US"/>
              <a:t>Entity Relationship Modeling</a:t>
            </a:r>
          </a:p>
        </p:txBody>
      </p:sp>
      <p:sp>
        <p:nvSpPr>
          <p:cNvPr id="15363" name="Content Placeholder 2"/>
          <p:cNvSpPr>
            <a:spLocks noGrp="1"/>
          </p:cNvSpPr>
          <p:nvPr>
            <p:ph idx="1"/>
          </p:nvPr>
        </p:nvSpPr>
        <p:spPr/>
        <p:txBody>
          <a:bodyPr/>
          <a:lstStyle/>
          <a:p>
            <a:r>
              <a:rPr lang="en-US" i="1" dirty="0">
                <a:solidFill>
                  <a:srgbClr val="000000"/>
                </a:solidFill>
                <a:latin typeface="Arial" charset="0"/>
                <a:cs typeface="Arial" charset="0"/>
              </a:rPr>
              <a:t>Main components of ERD -- Entity Relationship Diagram</a:t>
            </a:r>
          </a:p>
          <a:p>
            <a:pPr lvl="1"/>
            <a:r>
              <a:rPr lang="en-US" i="1" dirty="0" smtClean="0">
                <a:solidFill>
                  <a:srgbClr val="000000"/>
                </a:solidFill>
                <a:latin typeface="Arial" charset="0"/>
                <a:cs typeface="Arial" charset="0"/>
              </a:rPr>
              <a:t>Cardinality</a:t>
            </a:r>
            <a:endParaRPr lang="en-US" i="1" dirty="0">
              <a:solidFill>
                <a:srgbClr val="000000"/>
              </a:solidFill>
              <a:latin typeface="Arial" charset="0"/>
              <a:cs typeface="Arial" charset="0"/>
            </a:endParaRPr>
          </a:p>
          <a:p>
            <a:pPr lvl="2"/>
            <a:r>
              <a:rPr lang="en-US" i="1" dirty="0" smtClean="0">
                <a:solidFill>
                  <a:srgbClr val="000000"/>
                </a:solidFill>
                <a:latin typeface="Arial" charset="0"/>
                <a:cs typeface="Arial" charset="0"/>
              </a:rPr>
              <a:t>maximum </a:t>
            </a:r>
            <a:r>
              <a:rPr lang="en-US" i="1" dirty="0">
                <a:solidFill>
                  <a:srgbClr val="000000"/>
                </a:solidFill>
                <a:latin typeface="Arial" charset="0"/>
                <a:cs typeface="Arial" charset="0"/>
              </a:rPr>
              <a:t>number</a:t>
            </a:r>
            <a:r>
              <a:rPr lang="en-US" dirty="0">
                <a:solidFill>
                  <a:srgbClr val="000000"/>
                </a:solidFill>
                <a:latin typeface="Arial" charset="0"/>
                <a:cs typeface="Arial" charset="0"/>
              </a:rPr>
              <a:t> of times an instance in one entity </a:t>
            </a:r>
            <a:r>
              <a:rPr lang="en-US" dirty="0" smtClean="0">
                <a:solidFill>
                  <a:srgbClr val="000000"/>
                </a:solidFill>
                <a:latin typeface="Arial" charset="0"/>
                <a:cs typeface="Arial" charset="0"/>
              </a:rPr>
              <a:t>type can </a:t>
            </a:r>
            <a:r>
              <a:rPr lang="en-US" dirty="0">
                <a:solidFill>
                  <a:srgbClr val="000000"/>
                </a:solidFill>
                <a:latin typeface="Arial" charset="0"/>
                <a:cs typeface="Arial" charset="0"/>
              </a:rPr>
              <a:t>be associated with instances in the related </a:t>
            </a:r>
            <a:r>
              <a:rPr lang="en-US" dirty="0" smtClean="0">
                <a:solidFill>
                  <a:srgbClr val="000000"/>
                </a:solidFill>
                <a:latin typeface="Arial" charset="0"/>
                <a:cs typeface="Arial" charset="0"/>
              </a:rPr>
              <a:t>entity type</a:t>
            </a:r>
            <a:endParaRPr lang="en-US" dirty="0">
              <a:solidFill>
                <a:srgbClr val="000000"/>
              </a:solidFill>
              <a:latin typeface="Arial" charset="0"/>
              <a:cs typeface="Arial" charset="0"/>
            </a:endParaRPr>
          </a:p>
          <a:p>
            <a:pPr lvl="1"/>
            <a:r>
              <a:rPr lang="en-US" i="1" dirty="0" smtClean="0">
                <a:solidFill>
                  <a:srgbClr val="000000"/>
                </a:solidFill>
                <a:latin typeface="Arial" charset="0"/>
                <a:cs typeface="Arial" charset="0"/>
              </a:rPr>
              <a:t>Modality</a:t>
            </a:r>
            <a:endParaRPr lang="en-US" i="1" dirty="0">
              <a:solidFill>
                <a:srgbClr val="000000"/>
              </a:solidFill>
              <a:latin typeface="Arial" charset="0"/>
              <a:cs typeface="Arial" charset="0"/>
            </a:endParaRPr>
          </a:p>
          <a:p>
            <a:pPr lvl="2"/>
            <a:r>
              <a:rPr lang="en-US" i="1" dirty="0" smtClean="0">
                <a:solidFill>
                  <a:srgbClr val="000000"/>
                </a:solidFill>
                <a:latin typeface="Arial" charset="0"/>
                <a:cs typeface="Arial" charset="0"/>
              </a:rPr>
              <a:t>minimum </a:t>
            </a:r>
            <a:r>
              <a:rPr lang="en-US" i="1" dirty="0">
                <a:solidFill>
                  <a:srgbClr val="000000"/>
                </a:solidFill>
                <a:latin typeface="Arial" charset="0"/>
                <a:cs typeface="Arial" charset="0"/>
              </a:rPr>
              <a:t>number</a:t>
            </a:r>
            <a:r>
              <a:rPr lang="en-US" dirty="0">
                <a:solidFill>
                  <a:srgbClr val="000000"/>
                </a:solidFill>
                <a:latin typeface="Arial" charset="0"/>
                <a:cs typeface="Arial" charset="0"/>
              </a:rPr>
              <a:t> of times an instance in one </a:t>
            </a:r>
            <a:r>
              <a:rPr lang="en-US" dirty="0" smtClean="0">
                <a:solidFill>
                  <a:srgbClr val="000000"/>
                </a:solidFill>
                <a:latin typeface="Arial" charset="0"/>
                <a:cs typeface="Arial" charset="0"/>
              </a:rPr>
              <a:t>entity type </a:t>
            </a:r>
            <a:r>
              <a:rPr lang="en-US" dirty="0">
                <a:solidFill>
                  <a:srgbClr val="000000"/>
                </a:solidFill>
                <a:latin typeface="Arial" charset="0"/>
                <a:cs typeface="Arial" charset="0"/>
              </a:rPr>
              <a:t>can be associated with an instance in the related </a:t>
            </a:r>
            <a:r>
              <a:rPr lang="en-US" dirty="0" smtClean="0">
                <a:solidFill>
                  <a:srgbClr val="000000"/>
                </a:solidFill>
                <a:latin typeface="Arial" charset="0"/>
                <a:cs typeface="Arial" charset="0"/>
              </a:rPr>
              <a:t>entity type</a:t>
            </a:r>
            <a:endParaRPr lang="en-US" dirty="0"/>
          </a:p>
        </p:txBody>
      </p:sp>
      <p:sp>
        <p:nvSpPr>
          <p:cNvPr id="153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8EE4B7E5-CFDA-384B-98B2-F805DFD85EFE}" type="slidenum">
              <a:rPr lang="en-US">
                <a:solidFill>
                  <a:schemeClr val="tx1"/>
                </a:solidFill>
              </a:rPr>
              <a:pPr/>
              <a:t>18</a:t>
            </a:fld>
            <a:endParaRPr lang="en-US">
              <a:solidFill>
                <a:schemeClr val="tx1"/>
              </a:solidFill>
            </a:endParaRPr>
          </a:p>
        </p:txBody>
      </p:sp>
    </p:spTree>
    <p:extLst>
      <p:ext uri="{BB962C8B-B14F-4D97-AF65-F5344CB8AC3E}">
        <p14:creationId xmlns:p14="http://schemas.microsoft.com/office/powerpoint/2010/main" val="36529148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fontScale="90000"/>
          </a:bodyPr>
          <a:lstStyle/>
          <a:p>
            <a:r>
              <a:rPr lang="en-US"/>
              <a:t>Entity Relationship Modeling</a:t>
            </a:r>
          </a:p>
        </p:txBody>
      </p:sp>
      <p:sp>
        <p:nvSpPr>
          <p:cNvPr id="16387" name="Content Placeholder 2"/>
          <p:cNvSpPr>
            <a:spLocks noGrp="1"/>
          </p:cNvSpPr>
          <p:nvPr>
            <p:ph idx="1"/>
          </p:nvPr>
        </p:nvSpPr>
        <p:spPr/>
        <p:txBody>
          <a:bodyPr/>
          <a:lstStyle/>
          <a:p>
            <a:r>
              <a:rPr lang="en-US" i="1">
                <a:solidFill>
                  <a:srgbClr val="000000"/>
                </a:solidFill>
                <a:latin typeface="Arial" charset="0"/>
                <a:cs typeface="Arial" charset="0"/>
              </a:rPr>
              <a:t>Notation</a:t>
            </a:r>
            <a:endParaRPr lang="en-US"/>
          </a:p>
        </p:txBody>
      </p:sp>
      <p:sp>
        <p:nvSpPr>
          <p:cNvPr id="163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D529F3D9-F220-6E4C-B1AD-E248CEAE6A3C}" type="slidenum">
              <a:rPr lang="en-US">
                <a:solidFill>
                  <a:schemeClr val="tx1"/>
                </a:solidFill>
              </a:rPr>
              <a:pPr/>
              <a:t>19</a:t>
            </a:fld>
            <a:endParaRPr lang="en-US">
              <a:solidFill>
                <a:schemeClr val="tx1"/>
              </a:solidFill>
            </a:endParaRPr>
          </a:p>
        </p:txBody>
      </p:sp>
      <p:pic>
        <p:nvPicPr>
          <p:cNvPr id="16389" name="Picture 4" descr="File:ERD Representatio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438275"/>
            <a:ext cx="3429000" cy="541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8527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911122" y="2001831"/>
            <a:ext cx="7775678" cy="4124331"/>
          </a:xfrm>
        </p:spPr>
        <p:txBody>
          <a:bodyPr>
            <a:normAutofit/>
          </a:bodyPr>
          <a:lstStyle/>
          <a:p>
            <a:pPr lvl="0"/>
            <a:r>
              <a:rPr lang="en-US" dirty="0"/>
              <a:t>Recap Google </a:t>
            </a:r>
            <a:r>
              <a:rPr lang="en-US" dirty="0" err="1" smtClean="0"/>
              <a:t>Datastore</a:t>
            </a:r>
            <a:endParaRPr lang="en-US" dirty="0" smtClean="0"/>
          </a:p>
          <a:p>
            <a:pPr lvl="0"/>
            <a:endParaRPr lang="en-US" dirty="0"/>
          </a:p>
          <a:p>
            <a:pPr lvl="0"/>
            <a:r>
              <a:rPr lang="en-US" dirty="0"/>
              <a:t>Introduction to </a:t>
            </a:r>
            <a:r>
              <a:rPr lang="en-US" dirty="0" smtClean="0"/>
              <a:t>Databases</a:t>
            </a:r>
          </a:p>
          <a:p>
            <a:pPr lvl="0"/>
            <a:endParaRPr lang="en-US" dirty="0"/>
          </a:p>
          <a:p>
            <a:pPr lvl="0"/>
            <a:r>
              <a:rPr lang="en-US" dirty="0"/>
              <a:t>Exercises on Database design and </a:t>
            </a:r>
            <a:r>
              <a:rPr lang="en-US" dirty="0" smtClean="0"/>
              <a:t>SQL</a:t>
            </a:r>
          </a:p>
          <a:p>
            <a:pPr lvl="0"/>
            <a:endParaRPr lang="en-US" dirty="0"/>
          </a:p>
          <a:p>
            <a:pPr lvl="0"/>
            <a:r>
              <a:rPr lang="en-US" dirty="0"/>
              <a:t>SQL vs. </a:t>
            </a:r>
            <a:r>
              <a:rPr lang="en-US" dirty="0" err="1"/>
              <a:t>NoSQL</a:t>
            </a:r>
            <a:r>
              <a:rPr lang="en-US" dirty="0"/>
              <a:t> </a:t>
            </a:r>
          </a:p>
          <a:p>
            <a:pPr marL="0" indent="0">
              <a:buNone/>
            </a:pPr>
            <a:endParaRPr lang="en-US" dirty="0"/>
          </a:p>
        </p:txBody>
      </p:sp>
    </p:spTree>
    <p:extLst>
      <p:ext uri="{BB962C8B-B14F-4D97-AF65-F5344CB8AC3E}">
        <p14:creationId xmlns:p14="http://schemas.microsoft.com/office/powerpoint/2010/main" val="39900299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r>
              <a:rPr lang="en-US"/>
              <a:t>Entity Relationship Modeling</a:t>
            </a:r>
          </a:p>
        </p:txBody>
      </p:sp>
      <p:sp>
        <p:nvSpPr>
          <p:cNvPr id="17411" name="Content Placeholder 2"/>
          <p:cNvSpPr>
            <a:spLocks noGrp="1"/>
          </p:cNvSpPr>
          <p:nvPr>
            <p:ph idx="1"/>
          </p:nvPr>
        </p:nvSpPr>
        <p:spPr/>
        <p:txBody>
          <a:bodyPr/>
          <a:lstStyle/>
          <a:p>
            <a:r>
              <a:rPr lang="en-US" i="1">
                <a:solidFill>
                  <a:srgbClr val="000000"/>
                </a:solidFill>
                <a:latin typeface="Arial" charset="0"/>
                <a:cs typeface="Arial" charset="0"/>
              </a:rPr>
              <a:t>Mapping natural languages to ERDs</a:t>
            </a:r>
          </a:p>
          <a:p>
            <a:endParaRPr lang="en-US"/>
          </a:p>
        </p:txBody>
      </p:sp>
      <p:sp>
        <p:nvSpPr>
          <p:cNvPr id="1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961CEF62-19E0-E74A-82CB-A3ACB94BC9D4}" type="slidenum">
              <a:rPr lang="en-US">
                <a:solidFill>
                  <a:schemeClr val="tx1"/>
                </a:solidFill>
              </a:rPr>
              <a:pPr/>
              <a:t>20</a:t>
            </a:fld>
            <a:endParaRPr lang="en-US">
              <a:solidFill>
                <a:schemeClr val="tx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204827513"/>
              </p:ext>
            </p:extLst>
          </p:nvPr>
        </p:nvGraphicFramePr>
        <p:xfrm>
          <a:off x="1676400" y="2651125"/>
          <a:ext cx="6096000" cy="2834640"/>
        </p:xfrm>
        <a:graphic>
          <a:graphicData uri="http://schemas.openxmlformats.org/drawingml/2006/table">
            <a:tbl>
              <a:tblPr/>
              <a:tblGrid>
                <a:gridCol w="3048000"/>
                <a:gridCol w="3048000"/>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ahoma" charset="0"/>
                          <a:ea typeface="ＭＳ Ｐゴシック" charset="0"/>
                        </a:rPr>
                        <a:t>English grammar structure</a:t>
                      </a:r>
                    </a:p>
                  </a:txBody>
                  <a:tcPr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ahoma" charset="0"/>
                          <a:ea typeface="ＭＳ Ｐゴシック" charset="0"/>
                        </a:rPr>
                        <a:t>ER structure</a:t>
                      </a:r>
                    </a:p>
                  </a:txBody>
                  <a:tcPr anchor="ctr" horzOverflow="overflow">
                    <a:lnL>
                      <a:noFill/>
                    </a:lnL>
                    <a:lnR>
                      <a:noFill/>
                    </a:lnR>
                    <a:lnT>
                      <a:noFill/>
                    </a:lnT>
                    <a:lnB>
                      <a:noFill/>
                    </a:lnB>
                    <a:lnTlToBr>
                      <a:noFill/>
                    </a:lnTlToBr>
                    <a:lnBlToTr>
                      <a:noFill/>
                    </a:lnBlToTr>
                    <a:solidFill>
                      <a:srgbClr val="FFFFFF"/>
                    </a:solidFill>
                  </a:tcPr>
                </a:tc>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FF0000"/>
                          </a:solidFill>
                          <a:effectLst/>
                          <a:latin typeface="Tahoma" charset="0"/>
                          <a:ea typeface="ＭＳ Ｐゴシック" charset="0"/>
                        </a:rPr>
                        <a:t>Common noun</a:t>
                      </a:r>
                    </a:p>
                  </a:txBody>
                  <a:tcPr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Tahoma" charset="0"/>
                          <a:ea typeface="ＭＳ Ｐゴシック" charset="0"/>
                        </a:rPr>
                        <a:t>Entity type</a:t>
                      </a:r>
                    </a:p>
                  </a:txBody>
                  <a:tcPr anchor="ctr" horzOverflow="overflow">
                    <a:lnL>
                      <a:noFill/>
                    </a:lnL>
                    <a:lnR>
                      <a:noFill/>
                    </a:lnR>
                    <a:lnT>
                      <a:noFill/>
                    </a:lnT>
                    <a:lnB>
                      <a:noFill/>
                    </a:lnB>
                    <a:lnTlToBr>
                      <a:noFill/>
                    </a:lnTlToBr>
                    <a:lnBlToTr>
                      <a:noFill/>
                    </a:lnBlToTr>
                    <a:solidFill>
                      <a:srgbClr val="FFFFFF"/>
                    </a:solidFill>
                  </a:tcPr>
                </a:tc>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B0080"/>
                          </a:solidFill>
                          <a:effectLst/>
                          <a:latin typeface="Tahoma" charset="0"/>
                          <a:ea typeface="ＭＳ Ｐゴシック" charset="0"/>
                        </a:rPr>
                        <a:t>Proper noun</a:t>
                      </a:r>
                      <a:endParaRPr kumimoji="0" lang="en-US" sz="1800" b="0" i="0" u="none" strike="noStrike" cap="none" normalizeH="0" baseline="0">
                        <a:ln>
                          <a:noFill/>
                        </a:ln>
                        <a:solidFill>
                          <a:schemeClr val="tx1"/>
                        </a:solidFill>
                        <a:effectLst/>
                        <a:latin typeface="Tahoma" charset="0"/>
                        <a:ea typeface="ＭＳ Ｐゴシック" charset="0"/>
                      </a:endParaRPr>
                    </a:p>
                  </a:txBody>
                  <a:tcPr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Entity</a:t>
                      </a:r>
                    </a:p>
                  </a:txBody>
                  <a:tcPr anchor="ctr" horzOverflow="overflow">
                    <a:lnL>
                      <a:noFill/>
                    </a:lnL>
                    <a:lnR>
                      <a:noFill/>
                    </a:lnR>
                    <a:lnT>
                      <a:noFill/>
                    </a:lnT>
                    <a:lnB>
                      <a:noFill/>
                    </a:lnB>
                    <a:lnTlToBr>
                      <a:noFill/>
                    </a:lnTlToBr>
                    <a:lnBlToTr>
                      <a:noFill/>
                    </a:lnBlToTr>
                    <a:solidFill>
                      <a:srgbClr val="FFFFFF"/>
                    </a:solidFill>
                  </a:tcPr>
                </a:tc>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FF0000"/>
                          </a:solidFill>
                          <a:effectLst/>
                          <a:latin typeface="Tahoma" charset="0"/>
                          <a:ea typeface="ＭＳ Ｐゴシック" charset="0"/>
                        </a:rPr>
                        <a:t>Transitive verb</a:t>
                      </a:r>
                    </a:p>
                  </a:txBody>
                  <a:tcPr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Tahoma" charset="0"/>
                          <a:ea typeface="ＭＳ Ｐゴシック" charset="0"/>
                        </a:rPr>
                        <a:t>Relationship type</a:t>
                      </a:r>
                    </a:p>
                  </a:txBody>
                  <a:tcPr anchor="ctr" horzOverflow="overflow">
                    <a:lnL>
                      <a:noFill/>
                    </a:lnL>
                    <a:lnR>
                      <a:noFill/>
                    </a:lnR>
                    <a:lnT>
                      <a:noFill/>
                    </a:lnT>
                    <a:lnB>
                      <a:noFill/>
                    </a:lnB>
                    <a:lnTlToBr>
                      <a:noFill/>
                    </a:lnTlToBr>
                    <a:lnBlToTr>
                      <a:noFill/>
                    </a:lnBlToTr>
                    <a:solidFill>
                      <a:srgbClr val="FFFFFF"/>
                    </a:solidFill>
                  </a:tcPr>
                </a:tc>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B0080"/>
                          </a:solidFill>
                          <a:effectLst/>
                          <a:latin typeface="Tahoma" charset="0"/>
                          <a:ea typeface="ＭＳ Ｐゴシック" charset="0"/>
                        </a:rPr>
                        <a:t>Intransitive verb</a:t>
                      </a:r>
                      <a:endParaRPr kumimoji="0" lang="en-US" sz="1800" b="0" i="0" u="none" strike="noStrike" cap="none" normalizeH="0" baseline="0">
                        <a:ln>
                          <a:noFill/>
                        </a:ln>
                        <a:solidFill>
                          <a:schemeClr val="tx1"/>
                        </a:solidFill>
                        <a:effectLst/>
                        <a:latin typeface="Tahoma" charset="0"/>
                        <a:ea typeface="ＭＳ Ｐゴシック" charset="0"/>
                      </a:endParaRPr>
                    </a:p>
                  </a:txBody>
                  <a:tcPr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ahoma" charset="0"/>
                          <a:ea typeface="ＭＳ Ｐゴシック" charset="0"/>
                        </a:rPr>
                        <a:t>Attribute type</a:t>
                      </a:r>
                    </a:p>
                  </a:txBody>
                  <a:tcPr anchor="ctr" horzOverflow="overflow">
                    <a:lnL>
                      <a:noFill/>
                    </a:lnL>
                    <a:lnR>
                      <a:noFill/>
                    </a:lnR>
                    <a:lnT>
                      <a:noFill/>
                    </a:lnT>
                    <a:lnB>
                      <a:noFill/>
                    </a:lnB>
                    <a:lnTlToBr>
                      <a:noFill/>
                    </a:lnTlToBr>
                    <a:lnBlToTr>
                      <a:noFill/>
                    </a:lnBlToTr>
                    <a:solidFill>
                      <a:srgbClr val="FFFFFF"/>
                    </a:solidFill>
                  </a:tcPr>
                </a:tc>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FF0000"/>
                          </a:solidFill>
                          <a:effectLst/>
                          <a:latin typeface="Tahoma" charset="0"/>
                          <a:ea typeface="ＭＳ Ｐゴシック" charset="0"/>
                        </a:rPr>
                        <a:t>Adjective</a:t>
                      </a:r>
                    </a:p>
                  </a:txBody>
                  <a:tcPr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Tahoma" charset="0"/>
                          <a:ea typeface="ＭＳ Ｐゴシック" charset="0"/>
                        </a:rPr>
                        <a:t>Attribute for entity</a:t>
                      </a:r>
                    </a:p>
                  </a:txBody>
                  <a:tcPr anchor="ctr" horzOverflow="overflow">
                    <a:lnL>
                      <a:noFill/>
                    </a:lnL>
                    <a:lnR>
                      <a:noFill/>
                    </a:lnR>
                    <a:lnT>
                      <a:noFill/>
                    </a:lnT>
                    <a:lnB>
                      <a:noFill/>
                    </a:lnB>
                    <a:lnTlToBr>
                      <a:noFill/>
                    </a:lnTlToBr>
                    <a:lnBlToTr>
                      <a:noFill/>
                    </a:lnBlToTr>
                    <a:solidFill>
                      <a:srgbClr val="FFFFFF"/>
                    </a:solidFill>
                  </a:tcPr>
                </a:tc>
              </a:tr>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B0080"/>
                          </a:solidFill>
                          <a:effectLst/>
                          <a:latin typeface="Tahoma" charset="0"/>
                          <a:ea typeface="ＭＳ Ｐゴシック" charset="0"/>
                        </a:rPr>
                        <a:t>Adverb</a:t>
                      </a:r>
                      <a:endParaRPr kumimoji="0" lang="en-US" sz="1800" b="0" i="0" u="none" strike="noStrike" cap="none" normalizeH="0" baseline="0">
                        <a:ln>
                          <a:noFill/>
                        </a:ln>
                        <a:solidFill>
                          <a:schemeClr val="tx1"/>
                        </a:solidFill>
                        <a:effectLst/>
                        <a:latin typeface="Tahoma" charset="0"/>
                        <a:ea typeface="ＭＳ Ｐゴシック" charset="0"/>
                      </a:endParaRPr>
                    </a:p>
                  </a:txBody>
                  <a:tcPr anchor="ctr" horzOverflow="overflow">
                    <a:lnL>
                      <a:noFill/>
                    </a:lnL>
                    <a:lnR>
                      <a:noFill/>
                    </a:lnR>
                    <a:lnT>
                      <a:noFill/>
                    </a:lnT>
                    <a:lnB>
                      <a:noFill/>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ahoma" charset="0"/>
                          <a:ea typeface="ＭＳ Ｐゴシック" charset="0"/>
                        </a:rPr>
                        <a:t>Attribute for relationship</a:t>
                      </a:r>
                    </a:p>
                  </a:txBody>
                  <a:tcPr anchor="ctr" horzOverflow="overflow">
                    <a:lnL>
                      <a:noFill/>
                    </a:lnL>
                    <a:lnR>
                      <a:noFill/>
                    </a:lnR>
                    <a:lnT>
                      <a:noFill/>
                    </a:lnT>
                    <a:lnB>
                      <a:noFill/>
                    </a:lnB>
                    <a:lnTlToBr>
                      <a:noFill/>
                    </a:lnTlToBr>
                    <a:lnBlToTr>
                      <a:noFill/>
                    </a:lnBlToTr>
                    <a:solidFill>
                      <a:srgbClr val="FFFFFF"/>
                    </a:solidFill>
                  </a:tcPr>
                </a:tc>
              </a:tr>
            </a:tbl>
          </a:graphicData>
        </a:graphic>
      </p:graphicFrame>
      <p:sp>
        <p:nvSpPr>
          <p:cNvPr id="17428" name="Rectangle 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spAutoFit/>
          </a:bodyPr>
          <a:lstStyle/>
          <a:p>
            <a:r>
              <a:rPr lang="en-US"/>
              <a:t/>
            </a:r>
            <a:br>
              <a:rPr lang="en-US"/>
            </a:br>
            <a:endParaRPr lang="en-US"/>
          </a:p>
        </p:txBody>
      </p:sp>
    </p:spTree>
    <p:extLst>
      <p:ext uri="{BB962C8B-B14F-4D97-AF65-F5344CB8AC3E}">
        <p14:creationId xmlns:p14="http://schemas.microsoft.com/office/powerpoint/2010/main" val="269529763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866C5130-5C52-CC4A-B5C5-AD7A1F02C4CF}" type="slidenum">
              <a:rPr lang="en-US">
                <a:solidFill>
                  <a:schemeClr val="tx1"/>
                </a:solidFill>
              </a:rPr>
              <a:pPr/>
              <a:t>21</a:t>
            </a:fld>
            <a:endParaRPr lang="en-US">
              <a:solidFill>
                <a:schemeClr val="tx1"/>
              </a:solidFill>
            </a:endParaRPr>
          </a:p>
        </p:txBody>
      </p:sp>
      <p:sp>
        <p:nvSpPr>
          <p:cNvPr id="18435" name="Rectangle 2"/>
          <p:cNvSpPr>
            <a:spLocks noGrp="1" noChangeArrowheads="1"/>
          </p:cNvSpPr>
          <p:nvPr>
            <p:ph type="title"/>
          </p:nvPr>
        </p:nvSpPr>
        <p:spPr>
          <a:xfrm>
            <a:off x="1611055" y="179443"/>
            <a:ext cx="7772400" cy="1143000"/>
          </a:xfrm>
        </p:spPr>
        <p:txBody>
          <a:bodyPr/>
          <a:lstStyle/>
          <a:p>
            <a:pPr eaLnBrk="1" hangingPunct="1"/>
            <a:r>
              <a:rPr lang="en-US" dirty="0"/>
              <a:t>Data Model Verification</a:t>
            </a:r>
          </a:p>
        </p:txBody>
      </p:sp>
      <p:sp>
        <p:nvSpPr>
          <p:cNvPr id="18436" name="Rectangle 3"/>
          <p:cNvSpPr>
            <a:spLocks noGrp="1" noChangeArrowheads="1"/>
          </p:cNvSpPr>
          <p:nvPr>
            <p:ph type="body" idx="1"/>
          </p:nvPr>
        </p:nvSpPr>
        <p:spPr>
          <a:xfrm>
            <a:off x="762000" y="1828800"/>
            <a:ext cx="7772400" cy="4114800"/>
          </a:xfrm>
        </p:spPr>
        <p:txBody>
          <a:bodyPr>
            <a:normAutofit/>
          </a:bodyPr>
          <a:lstStyle/>
          <a:p>
            <a:pPr eaLnBrk="1" hangingPunct="1"/>
            <a:r>
              <a:rPr lang="en-US" dirty="0"/>
              <a:t>E-R model is </a:t>
            </a:r>
            <a:r>
              <a:rPr lang="en-US" i="1" dirty="0"/>
              <a:t>verified against </a:t>
            </a:r>
            <a:r>
              <a:rPr lang="en-US" dirty="0"/>
              <a:t>proposed system processes</a:t>
            </a:r>
            <a:endParaRPr lang="en-US" sz="2800" dirty="0"/>
          </a:p>
          <a:p>
            <a:pPr lvl="1" eaLnBrk="1" hangingPunct="1"/>
            <a:r>
              <a:rPr lang="en-US" dirty="0"/>
              <a:t>End user views and required transactions</a:t>
            </a:r>
          </a:p>
          <a:p>
            <a:pPr lvl="1" eaLnBrk="1" hangingPunct="1"/>
            <a:r>
              <a:rPr lang="en-US" dirty="0"/>
              <a:t>Access paths, </a:t>
            </a:r>
            <a:r>
              <a:rPr lang="en-US" dirty="0">
                <a:solidFill>
                  <a:srgbClr val="FF0000"/>
                </a:solidFill>
              </a:rPr>
              <a:t>security</a:t>
            </a:r>
            <a:r>
              <a:rPr lang="en-US" dirty="0"/>
              <a:t>, concurrency control</a:t>
            </a:r>
          </a:p>
          <a:p>
            <a:pPr lvl="1" eaLnBrk="1" hangingPunct="1"/>
            <a:r>
              <a:rPr lang="en-US" dirty="0"/>
              <a:t>Business-imposed data requirements and constraints</a:t>
            </a:r>
            <a:endParaRPr lang="en-US" sz="2400" dirty="0"/>
          </a:p>
          <a:p>
            <a:pPr eaLnBrk="1" hangingPunct="1"/>
            <a:r>
              <a:rPr lang="en-US" dirty="0" smtClean="0"/>
              <a:t>Reveal </a:t>
            </a:r>
            <a:r>
              <a:rPr lang="en-US" dirty="0"/>
              <a:t>additional entity and attribute details</a:t>
            </a:r>
          </a:p>
        </p:txBody>
      </p:sp>
    </p:spTree>
    <p:extLst>
      <p:ext uri="{BB962C8B-B14F-4D97-AF65-F5344CB8AC3E}">
        <p14:creationId xmlns:p14="http://schemas.microsoft.com/office/powerpoint/2010/main" val="34366231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32ACCB1-F99B-FD4E-87ED-F330E05E0040}" type="slidenum">
              <a:rPr lang="en-US">
                <a:solidFill>
                  <a:schemeClr val="tx1"/>
                </a:solidFill>
              </a:rPr>
              <a:pPr/>
              <a:t>22</a:t>
            </a:fld>
            <a:endParaRPr lang="en-US">
              <a:solidFill>
                <a:schemeClr val="tx1"/>
              </a:solidFill>
            </a:endParaRPr>
          </a:p>
        </p:txBody>
      </p:sp>
      <p:sp>
        <p:nvSpPr>
          <p:cNvPr id="19459" name="Rectangle 2"/>
          <p:cNvSpPr>
            <a:spLocks noGrp="1" noChangeArrowheads="1"/>
          </p:cNvSpPr>
          <p:nvPr>
            <p:ph type="title"/>
          </p:nvPr>
        </p:nvSpPr>
        <p:spPr>
          <a:xfrm>
            <a:off x="1848517" y="271879"/>
            <a:ext cx="7772400" cy="1143000"/>
          </a:xfrm>
        </p:spPr>
        <p:txBody>
          <a:bodyPr/>
          <a:lstStyle/>
          <a:p>
            <a:pPr eaLnBrk="1" hangingPunct="1"/>
            <a:r>
              <a:rPr lang="en-US" dirty="0"/>
              <a:t>II. DBMS Software Selection</a:t>
            </a:r>
          </a:p>
        </p:txBody>
      </p:sp>
      <p:sp>
        <p:nvSpPr>
          <p:cNvPr id="19460" name="Rectangle 3"/>
          <p:cNvSpPr>
            <a:spLocks noGrp="1" noChangeArrowheads="1"/>
          </p:cNvSpPr>
          <p:nvPr>
            <p:ph type="body" idx="1"/>
          </p:nvPr>
        </p:nvSpPr>
        <p:spPr>
          <a:xfrm>
            <a:off x="914400" y="1676400"/>
            <a:ext cx="7686675" cy="4621213"/>
          </a:xfrm>
        </p:spPr>
        <p:txBody>
          <a:bodyPr>
            <a:normAutofit fontScale="92500" lnSpcReduction="10000"/>
          </a:bodyPr>
          <a:lstStyle/>
          <a:p>
            <a:pPr eaLnBrk="1" hangingPunct="1"/>
            <a:r>
              <a:rPr lang="en-US" dirty="0"/>
              <a:t>Factors affecting purchasing decision</a:t>
            </a:r>
          </a:p>
          <a:p>
            <a:pPr lvl="1" eaLnBrk="1" hangingPunct="1"/>
            <a:r>
              <a:rPr lang="en-US" dirty="0" smtClean="0"/>
              <a:t>License cost</a:t>
            </a:r>
            <a:endParaRPr lang="en-US" dirty="0"/>
          </a:p>
          <a:p>
            <a:pPr lvl="1" eaLnBrk="1" hangingPunct="1"/>
            <a:r>
              <a:rPr lang="en-US" dirty="0"/>
              <a:t>DBMS features and tools</a:t>
            </a:r>
          </a:p>
          <a:p>
            <a:pPr lvl="1" eaLnBrk="1" hangingPunct="1"/>
            <a:r>
              <a:rPr lang="en-US" dirty="0"/>
              <a:t>Underlying model</a:t>
            </a:r>
          </a:p>
          <a:p>
            <a:pPr lvl="1" eaLnBrk="1" hangingPunct="1"/>
            <a:r>
              <a:rPr lang="en-US" dirty="0"/>
              <a:t>Portability</a:t>
            </a:r>
          </a:p>
          <a:p>
            <a:pPr lvl="1" eaLnBrk="1" hangingPunct="1"/>
            <a:r>
              <a:rPr lang="en-US" dirty="0"/>
              <a:t>DBMS hardware </a:t>
            </a:r>
            <a:r>
              <a:rPr lang="en-US" dirty="0" smtClean="0"/>
              <a:t>requirements</a:t>
            </a:r>
          </a:p>
          <a:p>
            <a:pPr lvl="1" eaLnBrk="1" hangingPunct="1"/>
            <a:endParaRPr lang="en-US" dirty="0"/>
          </a:p>
          <a:p>
            <a:pPr eaLnBrk="1" hangingPunct="1"/>
            <a:r>
              <a:rPr lang="en-US" dirty="0"/>
              <a:t>Each industry has typical use-cases</a:t>
            </a:r>
          </a:p>
          <a:p>
            <a:pPr lvl="1" eaLnBrk="1" hangingPunct="1"/>
            <a:r>
              <a:rPr lang="en-US" dirty="0"/>
              <a:t>E-commerce apps: </a:t>
            </a:r>
            <a:r>
              <a:rPr lang="en-US" dirty="0" smtClean="0"/>
              <a:t>(MySQL) WAMP</a:t>
            </a:r>
            <a:r>
              <a:rPr lang="en-US" dirty="0"/>
              <a:t>/</a:t>
            </a:r>
            <a:r>
              <a:rPr lang="en-US" dirty="0" err="1"/>
              <a:t>LAMPServer</a:t>
            </a:r>
            <a:endParaRPr lang="en-US" dirty="0"/>
          </a:p>
          <a:p>
            <a:pPr lvl="1" eaLnBrk="1" hangingPunct="1"/>
            <a:r>
              <a:rPr lang="en-US" dirty="0"/>
              <a:t>Enterprise apps: Oracle, SAP, etc…</a:t>
            </a:r>
          </a:p>
        </p:txBody>
      </p:sp>
    </p:spTree>
    <p:extLst>
      <p:ext uri="{BB962C8B-B14F-4D97-AF65-F5344CB8AC3E}">
        <p14:creationId xmlns:p14="http://schemas.microsoft.com/office/powerpoint/2010/main" val="28719930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32ACCB1-F99B-FD4E-87ED-F330E05E0040}" type="slidenum">
              <a:rPr lang="en-US">
                <a:solidFill>
                  <a:schemeClr val="tx1"/>
                </a:solidFill>
              </a:rPr>
              <a:pPr/>
              <a:t>23</a:t>
            </a:fld>
            <a:endParaRPr lang="en-US">
              <a:solidFill>
                <a:schemeClr val="tx1"/>
              </a:solidFill>
            </a:endParaRPr>
          </a:p>
        </p:txBody>
      </p:sp>
      <p:sp>
        <p:nvSpPr>
          <p:cNvPr id="19459" name="Rectangle 2"/>
          <p:cNvSpPr>
            <a:spLocks noGrp="1" noChangeArrowheads="1"/>
          </p:cNvSpPr>
          <p:nvPr>
            <p:ph type="title"/>
          </p:nvPr>
        </p:nvSpPr>
        <p:spPr>
          <a:xfrm>
            <a:off x="1949305" y="287108"/>
            <a:ext cx="7772400" cy="1143000"/>
          </a:xfrm>
        </p:spPr>
        <p:txBody>
          <a:bodyPr/>
          <a:lstStyle/>
          <a:p>
            <a:pPr eaLnBrk="1" hangingPunct="1"/>
            <a:r>
              <a:rPr lang="en-US" dirty="0"/>
              <a:t>II. DBMS Software Selection</a:t>
            </a:r>
          </a:p>
        </p:txBody>
      </p:sp>
      <p:sp>
        <p:nvSpPr>
          <p:cNvPr id="19460" name="Rectangle 3"/>
          <p:cNvSpPr>
            <a:spLocks noGrp="1" noChangeArrowheads="1"/>
          </p:cNvSpPr>
          <p:nvPr>
            <p:ph type="body" idx="1"/>
          </p:nvPr>
        </p:nvSpPr>
        <p:spPr>
          <a:xfrm>
            <a:off x="914400" y="1676400"/>
            <a:ext cx="7686675" cy="4621213"/>
          </a:xfrm>
        </p:spPr>
        <p:txBody>
          <a:bodyPr/>
          <a:lstStyle/>
          <a:p>
            <a:pPr eaLnBrk="1" hangingPunct="1"/>
            <a:r>
              <a:rPr lang="en-US" dirty="0" smtClean="0"/>
              <a:t>For example, consider DBMS features:</a:t>
            </a:r>
          </a:p>
          <a:p>
            <a:pPr eaLnBrk="1" hangingPunct="1"/>
            <a:endParaRPr lang="en-US" dirty="0" smtClean="0"/>
          </a:p>
          <a:p>
            <a:pPr lvl="1"/>
            <a:r>
              <a:rPr lang="en-US" dirty="0" smtClean="0"/>
              <a:t>Situations </a:t>
            </a:r>
            <a:r>
              <a:rPr lang="en-US" dirty="0"/>
              <a:t>Where SQLite Works Well </a:t>
            </a:r>
            <a:endParaRPr lang="en-US" dirty="0" smtClean="0"/>
          </a:p>
          <a:p>
            <a:pPr lvl="1"/>
            <a:endParaRPr lang="en-US" dirty="0" smtClean="0"/>
          </a:p>
          <a:p>
            <a:pPr lvl="1"/>
            <a:r>
              <a:rPr lang="en-US" dirty="0" smtClean="0"/>
              <a:t>Situations Where Another RDBMS May Work </a:t>
            </a:r>
            <a:r>
              <a:rPr lang="en-US" dirty="0" smtClean="0"/>
              <a:t>Better</a:t>
            </a:r>
          </a:p>
          <a:p>
            <a:pPr lvl="1"/>
            <a:endParaRPr lang="en-US" dirty="0"/>
          </a:p>
          <a:p>
            <a:pPr lvl="1"/>
            <a:r>
              <a:rPr lang="en-US" u="sng" dirty="0" smtClean="0">
                <a:hlinkClick r:id="rId3"/>
              </a:rPr>
              <a:t>http</a:t>
            </a:r>
            <a:r>
              <a:rPr lang="en-US" u="sng" dirty="0">
                <a:hlinkClick r:id="rId3"/>
              </a:rPr>
              <a:t>://www.sqlite.org/whentouse.html</a:t>
            </a:r>
            <a:r>
              <a:rPr lang="en-US" dirty="0"/>
              <a:t> </a:t>
            </a:r>
          </a:p>
        </p:txBody>
      </p:sp>
    </p:spTree>
    <p:extLst>
      <p:ext uri="{BB962C8B-B14F-4D97-AF65-F5344CB8AC3E}">
        <p14:creationId xmlns:p14="http://schemas.microsoft.com/office/powerpoint/2010/main" val="6283500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22FFB3A6-4564-0A41-BA95-D7F47C8F1A1B}" type="slidenum">
              <a:rPr lang="en-US">
                <a:solidFill>
                  <a:schemeClr val="tx1"/>
                </a:solidFill>
              </a:rPr>
              <a:pPr/>
              <a:t>24</a:t>
            </a:fld>
            <a:endParaRPr lang="en-US">
              <a:solidFill>
                <a:schemeClr val="tx1"/>
              </a:solidFill>
            </a:endParaRPr>
          </a:p>
        </p:txBody>
      </p:sp>
      <p:sp>
        <p:nvSpPr>
          <p:cNvPr id="20483" name="Rectangle 2"/>
          <p:cNvSpPr>
            <a:spLocks noGrp="1" noChangeArrowheads="1"/>
          </p:cNvSpPr>
          <p:nvPr>
            <p:ph type="title"/>
          </p:nvPr>
        </p:nvSpPr>
        <p:spPr>
          <a:xfrm>
            <a:off x="1143000" y="304800"/>
            <a:ext cx="7772400" cy="1143000"/>
          </a:xfrm>
        </p:spPr>
        <p:txBody>
          <a:bodyPr/>
          <a:lstStyle/>
          <a:p>
            <a:pPr eaLnBrk="1" hangingPunct="1"/>
            <a:r>
              <a:rPr lang="en-US"/>
              <a:t>III. Logical Design</a:t>
            </a:r>
          </a:p>
        </p:txBody>
      </p:sp>
      <p:sp>
        <p:nvSpPr>
          <p:cNvPr id="20484" name="Rectangle 3"/>
          <p:cNvSpPr>
            <a:spLocks noGrp="1" noChangeArrowheads="1"/>
          </p:cNvSpPr>
          <p:nvPr>
            <p:ph type="body" idx="1"/>
          </p:nvPr>
        </p:nvSpPr>
        <p:spPr>
          <a:xfrm>
            <a:off x="1066800" y="1676400"/>
            <a:ext cx="7686675" cy="4621213"/>
          </a:xfrm>
        </p:spPr>
        <p:txBody>
          <a:bodyPr/>
          <a:lstStyle/>
          <a:p>
            <a:pPr eaLnBrk="1" hangingPunct="1"/>
            <a:r>
              <a:rPr lang="en-US" sz="2800" dirty="0"/>
              <a:t>Translates conceptual design into logical schema</a:t>
            </a:r>
          </a:p>
          <a:p>
            <a:pPr lvl="1" eaLnBrk="1" hangingPunct="1"/>
            <a:r>
              <a:rPr lang="en-US" sz="2400" dirty="0"/>
              <a:t>Description of the structure of the database (e.g., </a:t>
            </a:r>
            <a:r>
              <a:rPr lang="en-US" sz="2400" dirty="0">
                <a:solidFill>
                  <a:srgbClr val="FF0000"/>
                </a:solidFill>
              </a:rPr>
              <a:t>Relational schema</a:t>
            </a:r>
            <a:r>
              <a:rPr lang="en-US" sz="2400" dirty="0" smtClean="0"/>
              <a:t>)</a:t>
            </a:r>
          </a:p>
          <a:p>
            <a:pPr lvl="1" eaLnBrk="1" hangingPunct="1"/>
            <a:endParaRPr lang="en-US" sz="2400" dirty="0"/>
          </a:p>
          <a:p>
            <a:pPr eaLnBrk="1" hangingPunct="1"/>
            <a:r>
              <a:rPr lang="en-US" sz="2800" dirty="0"/>
              <a:t>Translating entities</a:t>
            </a:r>
          </a:p>
          <a:p>
            <a:pPr lvl="1">
              <a:lnSpc>
                <a:spcPct val="120000"/>
              </a:lnSpc>
            </a:pPr>
            <a:r>
              <a:rPr lang="en-US" sz="2400" dirty="0"/>
              <a:t>Create a table with the name of the Entity</a:t>
            </a:r>
          </a:p>
          <a:p>
            <a:pPr lvl="1">
              <a:lnSpc>
                <a:spcPct val="120000"/>
              </a:lnSpc>
            </a:pPr>
            <a:r>
              <a:rPr lang="en-US" sz="2400" dirty="0"/>
              <a:t>There is a column for each attribute</a:t>
            </a:r>
          </a:p>
          <a:p>
            <a:pPr lvl="1">
              <a:lnSpc>
                <a:spcPct val="120000"/>
              </a:lnSpc>
            </a:pPr>
            <a:r>
              <a:rPr lang="en-US" sz="2400" dirty="0"/>
              <a:t>The key in the diagram is the primary key of the table</a:t>
            </a:r>
          </a:p>
          <a:p>
            <a:pPr eaLnBrk="1" hangingPunct="1"/>
            <a:endParaRPr lang="en-US" sz="2800" dirty="0"/>
          </a:p>
        </p:txBody>
      </p:sp>
    </p:spTree>
    <p:extLst>
      <p:ext uri="{BB962C8B-B14F-4D97-AF65-F5344CB8AC3E}">
        <p14:creationId xmlns:p14="http://schemas.microsoft.com/office/powerpoint/2010/main" val="102283751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9393278F-926D-6245-A9E3-BDFB4F9F221C}" type="slidenum">
              <a:rPr lang="en-US">
                <a:solidFill>
                  <a:schemeClr val="tx1"/>
                </a:solidFill>
              </a:rPr>
              <a:pPr/>
              <a:t>25</a:t>
            </a:fld>
            <a:endParaRPr lang="en-US">
              <a:solidFill>
                <a:schemeClr val="tx1"/>
              </a:solidFill>
            </a:endParaRPr>
          </a:p>
        </p:txBody>
      </p:sp>
      <p:sp>
        <p:nvSpPr>
          <p:cNvPr id="21507" name="Rectangle 2"/>
          <p:cNvSpPr>
            <a:spLocks noGrp="1" noChangeArrowheads="1"/>
          </p:cNvSpPr>
          <p:nvPr>
            <p:ph type="title"/>
          </p:nvPr>
        </p:nvSpPr>
        <p:spPr>
          <a:xfrm>
            <a:off x="1143000" y="304800"/>
            <a:ext cx="7772400" cy="1143000"/>
          </a:xfrm>
        </p:spPr>
        <p:txBody>
          <a:bodyPr/>
          <a:lstStyle/>
          <a:p>
            <a:pPr eaLnBrk="1" hangingPunct="1"/>
            <a:r>
              <a:rPr lang="en-US"/>
              <a:t>III. Logical Design</a:t>
            </a:r>
          </a:p>
        </p:txBody>
      </p:sp>
      <p:sp>
        <p:nvSpPr>
          <p:cNvPr id="21508" name="Rectangle 3"/>
          <p:cNvSpPr>
            <a:spLocks noGrp="1" noChangeArrowheads="1"/>
          </p:cNvSpPr>
          <p:nvPr>
            <p:ph type="body" idx="1"/>
          </p:nvPr>
        </p:nvSpPr>
        <p:spPr>
          <a:xfrm>
            <a:off x="1066800" y="1676400"/>
            <a:ext cx="7686675" cy="4621213"/>
          </a:xfrm>
        </p:spPr>
        <p:txBody>
          <a:bodyPr/>
          <a:lstStyle/>
          <a:p>
            <a:pPr eaLnBrk="1" hangingPunct="1"/>
            <a:r>
              <a:rPr lang="en-US" sz="2800" dirty="0"/>
              <a:t>Translating relationship</a:t>
            </a:r>
          </a:p>
          <a:p>
            <a:pPr lvl="1">
              <a:lnSpc>
                <a:spcPct val="120000"/>
              </a:lnSpc>
            </a:pPr>
            <a:r>
              <a:rPr lang="en-US" sz="2400" dirty="0"/>
              <a:t>1-to-X: </a:t>
            </a:r>
          </a:p>
          <a:p>
            <a:pPr lvl="2">
              <a:lnSpc>
                <a:spcPct val="120000"/>
              </a:lnSpc>
            </a:pPr>
            <a:r>
              <a:rPr lang="en-US" sz="2000" dirty="0"/>
              <a:t>design a </a:t>
            </a:r>
            <a:r>
              <a:rPr lang="en-US" sz="2000" i="1" dirty="0"/>
              <a:t>foreign key</a:t>
            </a:r>
            <a:r>
              <a:rPr lang="en-US" sz="2000" dirty="0"/>
              <a:t> on the X-side table referring to the primary key of the 1-side </a:t>
            </a:r>
            <a:r>
              <a:rPr lang="en-US" sz="2000" dirty="0" smtClean="0"/>
              <a:t>table</a:t>
            </a:r>
          </a:p>
          <a:p>
            <a:pPr lvl="2">
              <a:lnSpc>
                <a:spcPct val="120000"/>
              </a:lnSpc>
            </a:pPr>
            <a:endParaRPr lang="en-US" sz="2000" dirty="0"/>
          </a:p>
          <a:p>
            <a:pPr lvl="1">
              <a:lnSpc>
                <a:spcPct val="120000"/>
              </a:lnSpc>
            </a:pPr>
            <a:r>
              <a:rPr lang="en-US" sz="2400" dirty="0"/>
              <a:t>M-to-N: </a:t>
            </a:r>
          </a:p>
          <a:p>
            <a:pPr lvl="2">
              <a:lnSpc>
                <a:spcPct val="120000"/>
              </a:lnSpc>
            </a:pPr>
            <a:r>
              <a:rPr lang="en-US" sz="2000" dirty="0" smtClean="0"/>
              <a:t>create a new table with </a:t>
            </a:r>
            <a:r>
              <a:rPr lang="en-US" sz="2000" i="1" dirty="0" smtClean="0"/>
              <a:t>foreign keys </a:t>
            </a:r>
            <a:r>
              <a:rPr lang="en-US" sz="2000" dirty="0" smtClean="0"/>
              <a:t>referring to the primary keys of two </a:t>
            </a:r>
            <a:r>
              <a:rPr lang="en-US" sz="2000" dirty="0" smtClean="0"/>
              <a:t>entities </a:t>
            </a:r>
            <a:r>
              <a:rPr lang="en-US" sz="2000" dirty="0"/>
              <a:t>of the </a:t>
            </a:r>
            <a:r>
              <a:rPr lang="en-US" sz="2000" dirty="0" smtClean="0"/>
              <a:t>relationship, plus other attributes of the relationship</a:t>
            </a:r>
            <a:endParaRPr lang="en-US" dirty="0"/>
          </a:p>
        </p:txBody>
      </p:sp>
    </p:spTree>
    <p:extLst>
      <p:ext uri="{BB962C8B-B14F-4D97-AF65-F5344CB8AC3E}">
        <p14:creationId xmlns:p14="http://schemas.microsoft.com/office/powerpoint/2010/main" val="21634601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081BA41F-D11A-F34C-8B5B-2AC4D8353F5A}" type="slidenum">
              <a:rPr lang="en-US">
                <a:solidFill>
                  <a:schemeClr val="tx1"/>
                </a:solidFill>
              </a:rPr>
              <a:pPr/>
              <a:t>26</a:t>
            </a:fld>
            <a:endParaRPr lang="en-US">
              <a:solidFill>
                <a:schemeClr val="tx1"/>
              </a:solidFill>
            </a:endParaRPr>
          </a:p>
        </p:txBody>
      </p:sp>
      <p:sp>
        <p:nvSpPr>
          <p:cNvPr id="22531" name="Rectangle 2"/>
          <p:cNvSpPr>
            <a:spLocks noGrp="1" noChangeArrowheads="1"/>
          </p:cNvSpPr>
          <p:nvPr>
            <p:ph type="title"/>
          </p:nvPr>
        </p:nvSpPr>
        <p:spPr>
          <a:xfrm>
            <a:off x="1143000" y="304800"/>
            <a:ext cx="7772400" cy="1143000"/>
          </a:xfrm>
        </p:spPr>
        <p:txBody>
          <a:bodyPr>
            <a:normAutofit fontScale="90000"/>
          </a:bodyPr>
          <a:lstStyle/>
          <a:p>
            <a:pPr eaLnBrk="1" hangingPunct="1"/>
            <a:r>
              <a:rPr lang="en-US" dirty="0"/>
              <a:t>III. Logical Design:</a:t>
            </a:r>
            <a:br>
              <a:rPr lang="en-US" dirty="0"/>
            </a:br>
            <a:r>
              <a:rPr lang="en-US" sz="2800" dirty="0"/>
              <a:t> e.g., schema for a </a:t>
            </a:r>
            <a:r>
              <a:rPr lang="en-US" sz="2800" dirty="0" smtClean="0"/>
              <a:t>retailer</a:t>
            </a:r>
            <a:endParaRPr lang="en-US" sz="2800" dirty="0"/>
          </a:p>
        </p:txBody>
      </p:sp>
      <p:sp>
        <p:nvSpPr>
          <p:cNvPr id="22532" name="Rectangle 3"/>
          <p:cNvSpPr>
            <a:spLocks noGrp="1" noChangeArrowheads="1"/>
          </p:cNvSpPr>
          <p:nvPr>
            <p:ph type="body" idx="1"/>
          </p:nvPr>
        </p:nvSpPr>
        <p:spPr>
          <a:xfrm>
            <a:off x="100787" y="1693143"/>
            <a:ext cx="9277573" cy="4621213"/>
          </a:xfrm>
        </p:spPr>
        <p:txBody>
          <a:bodyPr/>
          <a:lstStyle/>
          <a:p>
            <a:pPr eaLnBrk="1" hangingPunct="1">
              <a:lnSpc>
                <a:spcPct val="90000"/>
              </a:lnSpc>
            </a:pPr>
            <a:r>
              <a:rPr lang="en-US" sz="2600" dirty="0" smtClean="0"/>
              <a:t>Stores(</a:t>
            </a:r>
            <a:r>
              <a:rPr lang="en-US" sz="2600" u="sng" dirty="0" err="1" smtClean="0"/>
              <a:t>Store</a:t>
            </a:r>
            <a:r>
              <a:rPr lang="en-US" sz="2600" u="sng" dirty="0" err="1" smtClean="0"/>
              <a:t>_ID</a:t>
            </a:r>
            <a:r>
              <a:rPr lang="en-US" sz="2600" dirty="0" smtClean="0"/>
              <a:t>, Address, Manager ID, </a:t>
            </a:r>
            <a:r>
              <a:rPr lang="en-US" sz="2600" dirty="0" smtClean="0">
                <a:solidFill>
                  <a:srgbClr val="FF0000"/>
                </a:solidFill>
              </a:rPr>
              <a:t>City Name</a:t>
            </a:r>
            <a:r>
              <a:rPr lang="en-US" sz="2600" dirty="0" smtClean="0"/>
              <a:t>, </a:t>
            </a:r>
            <a:r>
              <a:rPr lang="en-US" sz="2600" dirty="0" smtClean="0">
                <a:solidFill>
                  <a:srgbClr val="FF0000"/>
                </a:solidFill>
              </a:rPr>
              <a:t>State</a:t>
            </a:r>
            <a:r>
              <a:rPr lang="en-US" sz="2600" dirty="0" smtClean="0"/>
              <a:t>)</a:t>
            </a:r>
            <a:endParaRPr lang="en-US" sz="2600" dirty="0"/>
          </a:p>
          <a:p>
            <a:pPr eaLnBrk="1" hangingPunct="1">
              <a:lnSpc>
                <a:spcPct val="90000"/>
              </a:lnSpc>
            </a:pPr>
            <a:r>
              <a:rPr lang="en-US" sz="2600" dirty="0" smtClean="0"/>
              <a:t>Cities(</a:t>
            </a:r>
            <a:r>
              <a:rPr lang="en-US" sz="2600" u="sng" dirty="0" smtClean="0"/>
              <a:t>City Name</a:t>
            </a:r>
            <a:r>
              <a:rPr lang="en-US" sz="2600" u="sng" dirty="0" smtClean="0"/>
              <a:t>, State</a:t>
            </a:r>
            <a:r>
              <a:rPr lang="en-US" sz="2600" dirty="0" smtClean="0"/>
              <a:t>, </a:t>
            </a:r>
            <a:r>
              <a:rPr lang="en-US" sz="2600" dirty="0" err="1" smtClean="0"/>
              <a:t>HeadQtr</a:t>
            </a:r>
            <a:r>
              <a:rPr lang="en-US" sz="2600" dirty="0" smtClean="0"/>
              <a:t> Address)</a:t>
            </a:r>
            <a:endParaRPr lang="en-US" sz="2600" dirty="0"/>
          </a:p>
          <a:p>
            <a:pPr eaLnBrk="1" hangingPunct="1">
              <a:lnSpc>
                <a:spcPct val="90000"/>
              </a:lnSpc>
            </a:pPr>
            <a:r>
              <a:rPr lang="en-US" sz="2600" dirty="0" smtClean="0"/>
              <a:t>Items(</a:t>
            </a:r>
            <a:r>
              <a:rPr lang="en-US" sz="2600" u="sng" dirty="0" smtClean="0"/>
              <a:t>Item ID</a:t>
            </a:r>
            <a:r>
              <a:rPr lang="en-US" sz="2600" dirty="0" smtClean="0"/>
              <a:t>, Description, Size, Color)</a:t>
            </a:r>
          </a:p>
          <a:p>
            <a:pPr eaLnBrk="1" hangingPunct="1">
              <a:lnSpc>
                <a:spcPct val="90000"/>
              </a:lnSpc>
            </a:pPr>
            <a:r>
              <a:rPr lang="en-US" sz="2600" dirty="0" smtClean="0"/>
              <a:t>Hold(</a:t>
            </a:r>
            <a:r>
              <a:rPr lang="en-US" sz="2600" u="sng" dirty="0" smtClean="0">
                <a:solidFill>
                  <a:srgbClr val="FF0000"/>
                </a:solidFill>
              </a:rPr>
              <a:t>Store ID, Item ID, </a:t>
            </a:r>
            <a:r>
              <a:rPr lang="en-US" sz="2600" dirty="0" err="1" smtClean="0"/>
              <a:t>Qty</a:t>
            </a:r>
            <a:r>
              <a:rPr lang="en-US" sz="2600" dirty="0" smtClean="0"/>
              <a:t> Held)</a:t>
            </a:r>
            <a:endParaRPr lang="en-US" sz="2600" dirty="0" smtClean="0"/>
          </a:p>
          <a:p>
            <a:pPr eaLnBrk="1" hangingPunct="1">
              <a:lnSpc>
                <a:spcPct val="90000"/>
              </a:lnSpc>
            </a:pPr>
            <a:r>
              <a:rPr lang="en-US" sz="2600" dirty="0" smtClean="0"/>
              <a:t>Orders(</a:t>
            </a:r>
            <a:r>
              <a:rPr lang="en-US" sz="2600" u="sng" dirty="0" smtClean="0"/>
              <a:t>Order Number</a:t>
            </a:r>
            <a:r>
              <a:rPr lang="en-US" sz="2600" dirty="0" smtClean="0"/>
              <a:t>, Order Date, </a:t>
            </a:r>
            <a:r>
              <a:rPr lang="en-US" sz="2600" dirty="0" smtClean="0">
                <a:solidFill>
                  <a:srgbClr val="FF0000"/>
                </a:solidFill>
              </a:rPr>
              <a:t>Customer Number</a:t>
            </a:r>
            <a:r>
              <a:rPr lang="en-US" sz="2600" dirty="0" smtClean="0"/>
              <a:t>)</a:t>
            </a:r>
          </a:p>
          <a:p>
            <a:pPr>
              <a:lnSpc>
                <a:spcPct val="90000"/>
              </a:lnSpc>
            </a:pPr>
            <a:r>
              <a:rPr lang="en-US" sz="2600" dirty="0" smtClean="0"/>
              <a:t>Items Ordered(</a:t>
            </a:r>
            <a:r>
              <a:rPr lang="en-US" sz="2600" u="sng" dirty="0" smtClean="0">
                <a:solidFill>
                  <a:srgbClr val="FF0000"/>
                </a:solidFill>
              </a:rPr>
              <a:t>Order Number, </a:t>
            </a:r>
            <a:r>
              <a:rPr lang="en-US" sz="2600" u="sng" dirty="0">
                <a:solidFill>
                  <a:srgbClr val="FF0000"/>
                </a:solidFill>
              </a:rPr>
              <a:t>Item ID, </a:t>
            </a:r>
            <a:r>
              <a:rPr lang="en-US" sz="2600" dirty="0" err="1"/>
              <a:t>Qty</a:t>
            </a:r>
            <a:r>
              <a:rPr lang="en-US" sz="2600" dirty="0"/>
              <a:t> </a:t>
            </a:r>
            <a:r>
              <a:rPr lang="en-US" sz="2600" dirty="0" smtClean="0"/>
              <a:t>Ordered)</a:t>
            </a:r>
          </a:p>
          <a:p>
            <a:pPr eaLnBrk="1" hangingPunct="1">
              <a:lnSpc>
                <a:spcPct val="90000"/>
              </a:lnSpc>
            </a:pPr>
            <a:r>
              <a:rPr lang="en-US" sz="2600" dirty="0" smtClean="0"/>
              <a:t>Customer(</a:t>
            </a:r>
            <a:r>
              <a:rPr lang="en-US" sz="2600" u="sng" dirty="0" smtClean="0"/>
              <a:t>Customer Number</a:t>
            </a:r>
            <a:r>
              <a:rPr lang="en-US" sz="2600" dirty="0" smtClean="0"/>
              <a:t>, Address, Phone Number, Customer Name)</a:t>
            </a:r>
            <a:endParaRPr lang="en-US" sz="2600" dirty="0"/>
          </a:p>
        </p:txBody>
      </p:sp>
    </p:spTree>
    <p:extLst>
      <p:ext uri="{BB962C8B-B14F-4D97-AF65-F5344CB8AC3E}">
        <p14:creationId xmlns:p14="http://schemas.microsoft.com/office/powerpoint/2010/main" val="33345019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05E3484-FE1B-7546-A996-82ED6497056A}" type="slidenum">
              <a:rPr lang="en-US">
                <a:solidFill>
                  <a:schemeClr val="tx1"/>
                </a:solidFill>
              </a:rPr>
              <a:pPr/>
              <a:t>27</a:t>
            </a:fld>
            <a:endParaRPr lang="en-US">
              <a:solidFill>
                <a:schemeClr val="tx1"/>
              </a:solidFill>
            </a:endParaRPr>
          </a:p>
        </p:txBody>
      </p:sp>
      <p:sp>
        <p:nvSpPr>
          <p:cNvPr id="23555" name="Rectangle 2"/>
          <p:cNvSpPr>
            <a:spLocks noGrp="1" noChangeArrowheads="1"/>
          </p:cNvSpPr>
          <p:nvPr>
            <p:ph type="title"/>
          </p:nvPr>
        </p:nvSpPr>
        <p:spPr>
          <a:xfrm>
            <a:off x="1066800" y="304800"/>
            <a:ext cx="7772400" cy="1143000"/>
          </a:xfrm>
        </p:spPr>
        <p:txBody>
          <a:bodyPr/>
          <a:lstStyle/>
          <a:p>
            <a:pPr eaLnBrk="1" hangingPunct="1"/>
            <a:r>
              <a:rPr lang="en-US"/>
              <a:t>IV. Physical Design</a:t>
            </a:r>
          </a:p>
        </p:txBody>
      </p:sp>
      <p:sp>
        <p:nvSpPr>
          <p:cNvPr id="23556" name="Rectangle 3"/>
          <p:cNvSpPr>
            <a:spLocks noGrp="1" noChangeArrowheads="1"/>
          </p:cNvSpPr>
          <p:nvPr>
            <p:ph type="body" idx="1"/>
          </p:nvPr>
        </p:nvSpPr>
        <p:spPr>
          <a:xfrm>
            <a:off x="762000" y="1676400"/>
            <a:ext cx="7686675" cy="4572000"/>
          </a:xfrm>
        </p:spPr>
        <p:txBody>
          <a:bodyPr/>
          <a:lstStyle/>
          <a:p>
            <a:pPr eaLnBrk="1" hangingPunct="1"/>
            <a:r>
              <a:rPr lang="en-US" dirty="0"/>
              <a:t>Maps objects in model to specific DBMS constructs</a:t>
            </a:r>
          </a:p>
          <a:p>
            <a:pPr lvl="1" eaLnBrk="1" hangingPunct="1"/>
            <a:r>
              <a:rPr lang="en-US" sz="2400" dirty="0">
                <a:solidFill>
                  <a:srgbClr val="FF0000"/>
                </a:solidFill>
              </a:rPr>
              <a:t>Data types</a:t>
            </a:r>
            <a:r>
              <a:rPr lang="en-US" sz="2400" dirty="0"/>
              <a:t>,</a:t>
            </a:r>
            <a:r>
              <a:rPr lang="en-US" sz="2400" dirty="0">
                <a:solidFill>
                  <a:srgbClr val="FF0000"/>
                </a:solidFill>
              </a:rPr>
              <a:t> Indexes</a:t>
            </a:r>
            <a:r>
              <a:rPr lang="en-US" sz="2000" dirty="0"/>
              <a:t>, </a:t>
            </a:r>
            <a:r>
              <a:rPr lang="en-US" sz="2400" dirty="0"/>
              <a:t>Views, Transactions, </a:t>
            </a:r>
            <a:br>
              <a:rPr lang="en-US" sz="2400" dirty="0"/>
            </a:br>
            <a:r>
              <a:rPr lang="en-US" sz="2400" dirty="0">
                <a:solidFill>
                  <a:srgbClr val="FF0000"/>
                </a:solidFill>
              </a:rPr>
              <a:t>Access control</a:t>
            </a:r>
            <a:r>
              <a:rPr lang="en-US" sz="2400" dirty="0"/>
              <a:t>/authorities, etc…</a:t>
            </a:r>
          </a:p>
          <a:p>
            <a:pPr eaLnBrk="1" hangingPunct="1"/>
            <a:r>
              <a:rPr lang="en-US" dirty="0"/>
              <a:t>Selection of data storage </a:t>
            </a:r>
            <a:r>
              <a:rPr lang="en-US" dirty="0" smtClean="0"/>
              <a:t>based on </a:t>
            </a:r>
            <a:r>
              <a:rPr lang="en-US" dirty="0"/>
              <a:t>access characteristics</a:t>
            </a:r>
            <a:endParaRPr lang="en-US" sz="2800" dirty="0"/>
          </a:p>
          <a:p>
            <a:pPr lvl="1" eaLnBrk="1" hangingPunct="1"/>
            <a:r>
              <a:rPr lang="en-US" sz="2400" dirty="0"/>
              <a:t>E.g.: for MySQL, </a:t>
            </a:r>
            <a:r>
              <a:rPr lang="en-US" sz="2400" dirty="0" smtClean="0"/>
              <a:t>choose </a:t>
            </a:r>
            <a:r>
              <a:rPr lang="en-US" sz="2400" dirty="0" err="1" smtClean="0"/>
              <a:t>InnoDB</a:t>
            </a:r>
            <a:r>
              <a:rPr lang="en-US" sz="2400" dirty="0" smtClean="0"/>
              <a:t> </a:t>
            </a:r>
            <a:r>
              <a:rPr lang="en-US" sz="2400" dirty="0"/>
              <a:t>vs. </a:t>
            </a:r>
            <a:r>
              <a:rPr lang="en-US" sz="2400" dirty="0" err="1"/>
              <a:t>MyISAM</a:t>
            </a:r>
            <a:endParaRPr lang="en-US" sz="2400" dirty="0"/>
          </a:p>
          <a:p>
            <a:pPr eaLnBrk="1" hangingPunct="1"/>
            <a:r>
              <a:rPr lang="en-US" dirty="0" smtClean="0"/>
              <a:t>Complicated </a:t>
            </a:r>
            <a:r>
              <a:rPr lang="en-US" dirty="0"/>
              <a:t>for distributed systems / cluster databases</a:t>
            </a:r>
          </a:p>
        </p:txBody>
      </p:sp>
    </p:spTree>
    <p:extLst>
      <p:ext uri="{BB962C8B-B14F-4D97-AF65-F5344CB8AC3E}">
        <p14:creationId xmlns:p14="http://schemas.microsoft.com/office/powerpoint/2010/main" val="98743851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Exercises</a:t>
            </a:r>
            <a:endParaRPr lang="en-US" dirty="0"/>
          </a:p>
        </p:txBody>
      </p:sp>
    </p:spTree>
    <p:extLst>
      <p:ext uri="{BB962C8B-B14F-4D97-AF65-F5344CB8AC3E}">
        <p14:creationId xmlns:p14="http://schemas.microsoft.com/office/powerpoint/2010/main" val="4082921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05E3484-FE1B-7546-A996-82ED6497056A}" type="slidenum">
              <a:rPr lang="en-US">
                <a:solidFill>
                  <a:schemeClr val="tx1"/>
                </a:solidFill>
              </a:rPr>
              <a:pPr/>
              <a:t>29</a:t>
            </a:fld>
            <a:endParaRPr lang="en-US">
              <a:solidFill>
                <a:schemeClr val="tx1"/>
              </a:solidFill>
            </a:endParaRPr>
          </a:p>
        </p:txBody>
      </p:sp>
      <p:sp>
        <p:nvSpPr>
          <p:cNvPr id="23555" name="Rectangle 2"/>
          <p:cNvSpPr>
            <a:spLocks noGrp="1" noChangeArrowheads="1"/>
          </p:cNvSpPr>
          <p:nvPr>
            <p:ph type="title"/>
          </p:nvPr>
        </p:nvSpPr>
        <p:spPr>
          <a:xfrm>
            <a:off x="1852962" y="224176"/>
            <a:ext cx="7772400" cy="1143000"/>
          </a:xfrm>
        </p:spPr>
        <p:txBody>
          <a:bodyPr>
            <a:normAutofit fontScale="90000"/>
          </a:bodyPr>
          <a:lstStyle/>
          <a:p>
            <a:pPr eaLnBrk="1" hangingPunct="1"/>
            <a:r>
              <a:rPr lang="en-US" dirty="0" smtClean="0"/>
              <a:t>Design inventory database for </a:t>
            </a:r>
            <a:r>
              <a:rPr lang="en-US" dirty="0" err="1" smtClean="0"/>
              <a:t>FairPrice</a:t>
            </a:r>
            <a:r>
              <a:rPr lang="en-US" dirty="0" smtClean="0"/>
              <a:t> retailer</a:t>
            </a:r>
            <a:endParaRPr lang="en-US" dirty="0"/>
          </a:p>
        </p:txBody>
      </p:sp>
      <p:sp>
        <p:nvSpPr>
          <p:cNvPr id="23556" name="Rectangle 3"/>
          <p:cNvSpPr>
            <a:spLocks noGrp="1" noChangeArrowheads="1"/>
          </p:cNvSpPr>
          <p:nvPr>
            <p:ph type="body" idx="1"/>
          </p:nvPr>
        </p:nvSpPr>
        <p:spPr>
          <a:xfrm>
            <a:off x="762000" y="1676399"/>
            <a:ext cx="7686675" cy="5045075"/>
          </a:xfrm>
        </p:spPr>
        <p:txBody>
          <a:bodyPr>
            <a:normAutofit fontScale="92500" lnSpcReduction="20000"/>
          </a:bodyPr>
          <a:lstStyle/>
          <a:p>
            <a:pPr eaLnBrk="1" hangingPunct="1"/>
            <a:r>
              <a:rPr lang="en-US" dirty="0" smtClean="0"/>
              <a:t>The retailer has more than 230 stores and for each store, the following information need to be recorded: its postal code, street, block number, area, and phone number.</a:t>
            </a:r>
          </a:p>
          <a:p>
            <a:pPr eaLnBrk="1" hangingPunct="1"/>
            <a:endParaRPr lang="en-US" dirty="0" smtClean="0"/>
          </a:p>
          <a:p>
            <a:pPr eaLnBrk="1" hangingPunct="1"/>
            <a:r>
              <a:rPr lang="en-US" dirty="0" smtClean="0"/>
              <a:t>The retailer sells a wide range of products. The information of each product include the product id, its category, name and price.</a:t>
            </a:r>
          </a:p>
          <a:p>
            <a:pPr eaLnBrk="1" hangingPunct="1"/>
            <a:endParaRPr lang="en-US" dirty="0" smtClean="0"/>
          </a:p>
          <a:p>
            <a:pPr eaLnBrk="1" hangingPunct="1"/>
            <a:r>
              <a:rPr lang="en-US" dirty="0" smtClean="0"/>
              <a:t> The system needs to maintain the inventory information, i.e., the quantity of each product available at each store. </a:t>
            </a:r>
            <a:endParaRPr lang="en-US" dirty="0"/>
          </a:p>
        </p:txBody>
      </p:sp>
    </p:spTree>
    <p:extLst>
      <p:ext uri="{BB962C8B-B14F-4D97-AF65-F5344CB8AC3E}">
        <p14:creationId xmlns:p14="http://schemas.microsoft.com/office/powerpoint/2010/main" val="105064940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Google </a:t>
            </a:r>
            <a:r>
              <a:rPr lang="en-US" dirty="0" err="1" smtClean="0"/>
              <a:t>Datastore</a:t>
            </a:r>
            <a:r>
              <a:rPr lang="en-US" dirty="0" smtClean="0"/>
              <a:t/>
            </a:r>
            <a:br>
              <a:rPr lang="en-US" dirty="0" smtClean="0"/>
            </a:br>
            <a:r>
              <a:rPr lang="en-US" dirty="0" smtClean="0"/>
              <a:t>(recap from Lift-off session on GAE)</a:t>
            </a:r>
            <a:endParaRPr lang="en-US" dirty="0"/>
          </a:p>
        </p:txBody>
      </p:sp>
    </p:spTree>
    <p:extLst>
      <p:ext uri="{BB962C8B-B14F-4D97-AF65-F5344CB8AC3E}">
        <p14:creationId xmlns:p14="http://schemas.microsoft.com/office/powerpoint/2010/main" val="207872124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05E3484-FE1B-7546-A996-82ED6497056A}" type="slidenum">
              <a:rPr lang="en-US">
                <a:solidFill>
                  <a:schemeClr val="tx1"/>
                </a:solidFill>
              </a:rPr>
              <a:pPr/>
              <a:t>30</a:t>
            </a:fld>
            <a:endParaRPr lang="en-US">
              <a:solidFill>
                <a:schemeClr val="tx1"/>
              </a:solidFill>
            </a:endParaRPr>
          </a:p>
        </p:txBody>
      </p:sp>
      <p:sp>
        <p:nvSpPr>
          <p:cNvPr id="23555" name="Rectangle 2"/>
          <p:cNvSpPr>
            <a:spLocks noGrp="1" noChangeArrowheads="1"/>
          </p:cNvSpPr>
          <p:nvPr>
            <p:ph type="title"/>
          </p:nvPr>
        </p:nvSpPr>
        <p:spPr>
          <a:xfrm>
            <a:off x="1852962" y="224176"/>
            <a:ext cx="7772400" cy="1143000"/>
          </a:xfrm>
        </p:spPr>
        <p:txBody>
          <a:bodyPr>
            <a:normAutofit fontScale="90000"/>
          </a:bodyPr>
          <a:lstStyle/>
          <a:p>
            <a:pPr eaLnBrk="1" hangingPunct="1"/>
            <a:r>
              <a:rPr lang="en-US" dirty="0" smtClean="0"/>
              <a:t>Design inventory database for </a:t>
            </a:r>
            <a:r>
              <a:rPr lang="en-US" dirty="0" err="1" smtClean="0"/>
              <a:t>FairPrice</a:t>
            </a:r>
            <a:r>
              <a:rPr lang="en-US" dirty="0" smtClean="0"/>
              <a:t> retailer</a:t>
            </a:r>
            <a:endParaRPr lang="en-US" dirty="0"/>
          </a:p>
        </p:txBody>
      </p:sp>
      <p:sp>
        <p:nvSpPr>
          <p:cNvPr id="3" name="Rectangle 2"/>
          <p:cNvSpPr/>
          <p:nvPr/>
        </p:nvSpPr>
        <p:spPr>
          <a:xfrm>
            <a:off x="7057150" y="2072388"/>
            <a:ext cx="1773870" cy="195511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Product</a:t>
            </a:r>
            <a:r>
              <a:rPr lang="en-US" dirty="0" smtClean="0">
                <a:solidFill>
                  <a:srgbClr val="000000"/>
                </a:solidFill>
              </a:rPr>
              <a:t/>
            </a:r>
            <a:br>
              <a:rPr lang="en-US" dirty="0" smtClean="0">
                <a:solidFill>
                  <a:srgbClr val="000000"/>
                </a:solidFill>
              </a:rPr>
            </a:br>
            <a:r>
              <a:rPr lang="en-US" u="sng" dirty="0" smtClean="0">
                <a:solidFill>
                  <a:srgbClr val="000000"/>
                </a:solidFill>
              </a:rPr>
              <a:t>id</a:t>
            </a:r>
          </a:p>
          <a:p>
            <a:pPr algn="ctr"/>
            <a:r>
              <a:rPr lang="en-US" dirty="0" smtClean="0">
                <a:solidFill>
                  <a:srgbClr val="000000"/>
                </a:solidFill>
              </a:rPr>
              <a:t>category</a:t>
            </a:r>
          </a:p>
          <a:p>
            <a:pPr algn="ctr"/>
            <a:r>
              <a:rPr lang="en-US" dirty="0" smtClean="0">
                <a:solidFill>
                  <a:srgbClr val="000000"/>
                </a:solidFill>
              </a:rPr>
              <a:t>name</a:t>
            </a:r>
          </a:p>
          <a:p>
            <a:pPr algn="ctr"/>
            <a:r>
              <a:rPr lang="en-US" dirty="0" smtClean="0">
                <a:solidFill>
                  <a:srgbClr val="000000"/>
                </a:solidFill>
              </a:rPr>
              <a:t>price</a:t>
            </a:r>
          </a:p>
          <a:p>
            <a:pPr algn="ctr"/>
            <a:endParaRPr lang="en-US" dirty="0">
              <a:solidFill>
                <a:srgbClr val="000000"/>
              </a:solidFill>
            </a:endParaRPr>
          </a:p>
        </p:txBody>
      </p:sp>
      <p:sp>
        <p:nvSpPr>
          <p:cNvPr id="7" name="Rectangle 6"/>
          <p:cNvSpPr/>
          <p:nvPr/>
        </p:nvSpPr>
        <p:spPr>
          <a:xfrm>
            <a:off x="341681" y="2080042"/>
            <a:ext cx="1773870" cy="195511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Store</a:t>
            </a:r>
            <a:r>
              <a:rPr lang="en-US" dirty="0" smtClean="0">
                <a:solidFill>
                  <a:srgbClr val="000000"/>
                </a:solidFill>
              </a:rPr>
              <a:t/>
            </a:r>
            <a:br>
              <a:rPr lang="en-US" dirty="0" smtClean="0">
                <a:solidFill>
                  <a:srgbClr val="000000"/>
                </a:solidFill>
              </a:rPr>
            </a:br>
            <a:r>
              <a:rPr lang="en-US" u="sng" dirty="0" err="1" smtClean="0">
                <a:solidFill>
                  <a:srgbClr val="000000"/>
                </a:solidFill>
              </a:rPr>
              <a:t>postal_code</a:t>
            </a:r>
            <a:endParaRPr lang="en-US" u="sng" dirty="0" smtClean="0">
              <a:solidFill>
                <a:srgbClr val="000000"/>
              </a:solidFill>
            </a:endParaRPr>
          </a:p>
          <a:p>
            <a:pPr algn="ctr"/>
            <a:r>
              <a:rPr lang="en-US" dirty="0" err="1" smtClean="0">
                <a:solidFill>
                  <a:srgbClr val="000000"/>
                </a:solidFill>
              </a:rPr>
              <a:t>blkno</a:t>
            </a:r>
            <a:endParaRPr lang="en-US" dirty="0" smtClean="0">
              <a:solidFill>
                <a:srgbClr val="000000"/>
              </a:solidFill>
            </a:endParaRPr>
          </a:p>
          <a:p>
            <a:pPr algn="ctr"/>
            <a:r>
              <a:rPr lang="en-US" dirty="0" smtClean="0">
                <a:solidFill>
                  <a:srgbClr val="000000"/>
                </a:solidFill>
              </a:rPr>
              <a:t>street</a:t>
            </a:r>
          </a:p>
          <a:p>
            <a:pPr algn="ctr"/>
            <a:r>
              <a:rPr lang="en-US" dirty="0" smtClean="0">
                <a:solidFill>
                  <a:srgbClr val="000000"/>
                </a:solidFill>
              </a:rPr>
              <a:t>area</a:t>
            </a:r>
          </a:p>
          <a:p>
            <a:pPr algn="ctr"/>
            <a:r>
              <a:rPr lang="en-US" dirty="0" smtClean="0">
                <a:solidFill>
                  <a:srgbClr val="000000"/>
                </a:solidFill>
              </a:rPr>
              <a:t>phone</a:t>
            </a:r>
            <a:endParaRPr lang="en-US" dirty="0">
              <a:solidFill>
                <a:srgbClr val="000000"/>
              </a:solidFill>
            </a:endParaRPr>
          </a:p>
        </p:txBody>
      </p:sp>
      <p:sp>
        <p:nvSpPr>
          <p:cNvPr id="4" name="Diamond 3"/>
          <p:cNvSpPr/>
          <p:nvPr/>
        </p:nvSpPr>
        <p:spPr>
          <a:xfrm>
            <a:off x="3123443" y="2458998"/>
            <a:ext cx="2823058" cy="1189190"/>
          </a:xfrm>
          <a:prstGeom prst="diamon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000000"/>
                </a:solidFill>
              </a:rPr>
              <a:t>Inventory</a:t>
            </a:r>
            <a:endParaRPr lang="en-US" b="1" dirty="0" smtClean="0">
              <a:solidFill>
                <a:srgbClr val="000000"/>
              </a:solidFill>
            </a:endParaRPr>
          </a:p>
          <a:p>
            <a:pPr algn="ctr"/>
            <a:r>
              <a:rPr lang="en-US" dirty="0" err="1" smtClean="0">
                <a:solidFill>
                  <a:srgbClr val="000000"/>
                </a:solidFill>
              </a:rPr>
              <a:t>quantiy</a:t>
            </a:r>
            <a:endParaRPr lang="en-US" dirty="0">
              <a:solidFill>
                <a:srgbClr val="000000"/>
              </a:solidFill>
            </a:endParaRPr>
          </a:p>
        </p:txBody>
      </p:sp>
      <p:cxnSp>
        <p:nvCxnSpPr>
          <p:cNvPr id="6" name="Straight Connector 5"/>
          <p:cNvCxnSpPr>
            <a:stCxn id="7" idx="3"/>
            <a:endCxn id="4" idx="1"/>
          </p:cNvCxnSpPr>
          <p:nvPr/>
        </p:nvCxnSpPr>
        <p:spPr>
          <a:xfrm flipV="1">
            <a:off x="2115551" y="3053593"/>
            <a:ext cx="1007892" cy="400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4" idx="3"/>
            <a:endCxn id="3" idx="1"/>
          </p:cNvCxnSpPr>
          <p:nvPr/>
        </p:nvCxnSpPr>
        <p:spPr>
          <a:xfrm flipV="1">
            <a:off x="5946501" y="3049944"/>
            <a:ext cx="1110649" cy="3649"/>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459230" y="2640402"/>
            <a:ext cx="664213" cy="369332"/>
          </a:xfrm>
          <a:prstGeom prst="rect">
            <a:avLst/>
          </a:prstGeom>
          <a:noFill/>
        </p:spPr>
        <p:txBody>
          <a:bodyPr wrap="square" rtlCol="0">
            <a:spAutoFit/>
          </a:bodyPr>
          <a:lstStyle/>
          <a:p>
            <a:r>
              <a:rPr lang="en-US" dirty="0" smtClean="0"/>
              <a:t>N</a:t>
            </a:r>
            <a:endParaRPr lang="en-US" dirty="0"/>
          </a:p>
        </p:txBody>
      </p:sp>
      <p:sp>
        <p:nvSpPr>
          <p:cNvPr id="14" name="TextBox 13"/>
          <p:cNvSpPr txBox="1"/>
          <p:nvPr/>
        </p:nvSpPr>
        <p:spPr>
          <a:xfrm>
            <a:off x="6227724" y="2660456"/>
            <a:ext cx="664213" cy="369332"/>
          </a:xfrm>
          <a:prstGeom prst="rect">
            <a:avLst/>
          </a:prstGeom>
          <a:noFill/>
        </p:spPr>
        <p:txBody>
          <a:bodyPr wrap="square" rtlCol="0">
            <a:spAutoFit/>
          </a:bodyPr>
          <a:lstStyle/>
          <a:p>
            <a:r>
              <a:rPr lang="en-US" dirty="0" smtClean="0"/>
              <a:t>N</a:t>
            </a:r>
            <a:endParaRPr lang="en-US" dirty="0"/>
          </a:p>
        </p:txBody>
      </p:sp>
      <p:sp>
        <p:nvSpPr>
          <p:cNvPr id="11" name="TextBox 10"/>
          <p:cNvSpPr txBox="1"/>
          <p:nvPr/>
        </p:nvSpPr>
        <p:spPr>
          <a:xfrm>
            <a:off x="967572" y="4615671"/>
            <a:ext cx="7357531" cy="1384995"/>
          </a:xfrm>
          <a:prstGeom prst="rect">
            <a:avLst/>
          </a:prstGeom>
          <a:noFill/>
        </p:spPr>
        <p:txBody>
          <a:bodyPr wrap="square" rtlCol="0">
            <a:spAutoFit/>
          </a:bodyPr>
          <a:lstStyle/>
          <a:p>
            <a:r>
              <a:rPr lang="en-US" sz="2800" dirty="0" smtClean="0"/>
              <a:t>Store(</a:t>
            </a:r>
            <a:r>
              <a:rPr lang="en-US" sz="2800" u="sng" dirty="0" err="1" smtClean="0"/>
              <a:t>postal_code</a:t>
            </a:r>
            <a:r>
              <a:rPr lang="en-US" sz="2800" dirty="0" smtClean="0"/>
              <a:t>, street, </a:t>
            </a:r>
            <a:r>
              <a:rPr lang="en-US" sz="2800" dirty="0" err="1" smtClean="0"/>
              <a:t>blkno</a:t>
            </a:r>
            <a:r>
              <a:rPr lang="en-US" sz="2800" dirty="0" smtClean="0"/>
              <a:t>, area, phone)</a:t>
            </a:r>
          </a:p>
          <a:p>
            <a:r>
              <a:rPr lang="en-US" sz="2800" dirty="0" smtClean="0"/>
              <a:t>Product(</a:t>
            </a:r>
            <a:r>
              <a:rPr lang="en-US" sz="2800" u="sng" dirty="0" smtClean="0"/>
              <a:t>id</a:t>
            </a:r>
            <a:r>
              <a:rPr lang="en-US" sz="2800" dirty="0" smtClean="0"/>
              <a:t>, category, name, price)</a:t>
            </a:r>
          </a:p>
          <a:p>
            <a:r>
              <a:rPr lang="en-US" sz="2800" dirty="0" smtClean="0"/>
              <a:t>Inventory(</a:t>
            </a:r>
            <a:r>
              <a:rPr lang="en-US" sz="2800" u="sng" dirty="0" err="1" smtClean="0">
                <a:solidFill>
                  <a:srgbClr val="FF0000"/>
                </a:solidFill>
              </a:rPr>
              <a:t>postal_code</a:t>
            </a:r>
            <a:r>
              <a:rPr lang="en-US" sz="2800" u="sng" dirty="0" smtClean="0">
                <a:solidFill>
                  <a:srgbClr val="FF0000"/>
                </a:solidFill>
              </a:rPr>
              <a:t>, id</a:t>
            </a:r>
            <a:r>
              <a:rPr lang="en-US" sz="2800" dirty="0" smtClean="0"/>
              <a:t>, quantity)</a:t>
            </a:r>
            <a:endParaRPr lang="en-US" sz="2800" dirty="0"/>
          </a:p>
        </p:txBody>
      </p:sp>
    </p:spTree>
    <p:extLst>
      <p:ext uri="{BB962C8B-B14F-4D97-AF65-F5344CB8AC3E}">
        <p14:creationId xmlns:p14="http://schemas.microsoft.com/office/powerpoint/2010/main" val="373991306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05E3484-FE1B-7546-A996-82ED6497056A}" type="slidenum">
              <a:rPr lang="en-US">
                <a:solidFill>
                  <a:schemeClr val="tx1"/>
                </a:solidFill>
              </a:rPr>
              <a:pPr/>
              <a:t>31</a:t>
            </a:fld>
            <a:endParaRPr lang="en-US">
              <a:solidFill>
                <a:schemeClr val="tx1"/>
              </a:solidFill>
            </a:endParaRPr>
          </a:p>
        </p:txBody>
      </p:sp>
      <p:sp>
        <p:nvSpPr>
          <p:cNvPr id="23555" name="Rectangle 2"/>
          <p:cNvSpPr>
            <a:spLocks noGrp="1" noChangeArrowheads="1"/>
          </p:cNvSpPr>
          <p:nvPr>
            <p:ph type="title"/>
          </p:nvPr>
        </p:nvSpPr>
        <p:spPr>
          <a:xfrm>
            <a:off x="1228064" y="123396"/>
            <a:ext cx="7772400" cy="1143000"/>
          </a:xfrm>
        </p:spPr>
        <p:txBody>
          <a:bodyPr>
            <a:normAutofit/>
          </a:bodyPr>
          <a:lstStyle/>
          <a:p>
            <a:pPr eaLnBrk="1" hangingPunct="1"/>
            <a:r>
              <a:rPr lang="en-US" dirty="0" smtClean="0"/>
              <a:t>Hands-on</a:t>
            </a:r>
            <a:endParaRPr lang="en-US" dirty="0"/>
          </a:p>
        </p:txBody>
      </p:sp>
      <p:sp>
        <p:nvSpPr>
          <p:cNvPr id="23556" name="Rectangle 3"/>
          <p:cNvSpPr>
            <a:spLocks noGrp="1" noChangeArrowheads="1"/>
          </p:cNvSpPr>
          <p:nvPr>
            <p:ph type="body" idx="1"/>
          </p:nvPr>
        </p:nvSpPr>
        <p:spPr>
          <a:xfrm>
            <a:off x="762000" y="1676400"/>
            <a:ext cx="7686675" cy="4572000"/>
          </a:xfrm>
        </p:spPr>
        <p:txBody>
          <a:bodyPr>
            <a:normAutofit lnSpcReduction="10000"/>
          </a:bodyPr>
          <a:lstStyle/>
          <a:p>
            <a:pPr eaLnBrk="1" hangingPunct="1"/>
            <a:r>
              <a:rPr lang="en-US" dirty="0" smtClean="0"/>
              <a:t>Getting started with SQLite</a:t>
            </a:r>
          </a:p>
          <a:p>
            <a:pPr eaLnBrk="1" hangingPunct="1"/>
            <a:endParaRPr lang="en-US" dirty="0" smtClean="0"/>
          </a:p>
          <a:p>
            <a:pPr eaLnBrk="1" hangingPunct="1"/>
            <a:r>
              <a:rPr lang="en-US" dirty="0" smtClean="0"/>
              <a:t>Populate a sample database</a:t>
            </a:r>
            <a:endParaRPr lang="en-US" sz="2400" dirty="0"/>
          </a:p>
          <a:p>
            <a:pPr eaLnBrk="1" hangingPunct="1"/>
            <a:endParaRPr lang="en-US" dirty="0" smtClean="0"/>
          </a:p>
          <a:p>
            <a:pPr eaLnBrk="1" hangingPunct="1"/>
            <a:r>
              <a:rPr lang="en-US" dirty="0" smtClean="0"/>
              <a:t>Execute SQL commands</a:t>
            </a:r>
          </a:p>
          <a:p>
            <a:pPr eaLnBrk="1" hangingPunct="1"/>
            <a:endParaRPr lang="en-US" dirty="0"/>
          </a:p>
          <a:p>
            <a:r>
              <a:rPr lang="en-US" dirty="0" smtClean="0"/>
              <a:t>See details</a:t>
            </a:r>
            <a:r>
              <a:rPr lang="en-US" dirty="0"/>
              <a:t>: </a:t>
            </a:r>
            <a:r>
              <a:rPr lang="en-US" dirty="0">
                <a:hlinkClick r:id="rId3"/>
              </a:rPr>
              <a:t>http://tinyurl.com/orbital14-</a:t>
            </a:r>
            <a:r>
              <a:rPr lang="en-US" dirty="0" smtClean="0">
                <a:hlinkClick r:id="rId3"/>
              </a:rPr>
              <a:t>mc3</a:t>
            </a:r>
            <a:r>
              <a:rPr lang="en-US" dirty="0" smtClean="0"/>
              <a:t> </a:t>
            </a:r>
            <a:endParaRPr lang="en-US" dirty="0"/>
          </a:p>
        </p:txBody>
      </p:sp>
    </p:spTree>
    <p:extLst>
      <p:ext uri="{BB962C8B-B14F-4D97-AF65-F5344CB8AC3E}">
        <p14:creationId xmlns:p14="http://schemas.microsoft.com/office/powerpoint/2010/main" val="14028013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05E3484-FE1B-7546-A996-82ED6497056A}" type="slidenum">
              <a:rPr lang="en-US">
                <a:solidFill>
                  <a:schemeClr val="tx1"/>
                </a:solidFill>
              </a:rPr>
              <a:pPr/>
              <a:t>32</a:t>
            </a:fld>
            <a:endParaRPr lang="en-US">
              <a:solidFill>
                <a:schemeClr val="tx1"/>
              </a:solidFill>
            </a:endParaRPr>
          </a:p>
        </p:txBody>
      </p:sp>
      <p:sp>
        <p:nvSpPr>
          <p:cNvPr id="23555" name="Rectangle 2"/>
          <p:cNvSpPr>
            <a:spLocks noGrp="1" noChangeArrowheads="1"/>
          </p:cNvSpPr>
          <p:nvPr>
            <p:ph type="title"/>
          </p:nvPr>
        </p:nvSpPr>
        <p:spPr>
          <a:xfrm>
            <a:off x="3063958" y="123396"/>
            <a:ext cx="5936506" cy="1143000"/>
          </a:xfrm>
        </p:spPr>
        <p:txBody>
          <a:bodyPr>
            <a:normAutofit fontScale="90000"/>
          </a:bodyPr>
          <a:lstStyle/>
          <a:p>
            <a:pPr eaLnBrk="1" hangingPunct="1"/>
            <a:r>
              <a:rPr lang="en-US" dirty="0" smtClean="0"/>
              <a:t>Accessing databases from web apps</a:t>
            </a:r>
            <a:endParaRPr lang="en-US" dirty="0"/>
          </a:p>
        </p:txBody>
      </p:sp>
      <p:pic>
        <p:nvPicPr>
          <p:cNvPr id="3" name="Picture 2"/>
          <p:cNvPicPr>
            <a:picLocks noChangeAspect="1"/>
          </p:cNvPicPr>
          <p:nvPr/>
        </p:nvPicPr>
        <p:blipFill>
          <a:blip r:embed="rId3"/>
          <a:stretch>
            <a:fillRect/>
          </a:stretch>
        </p:blipFill>
        <p:spPr>
          <a:xfrm>
            <a:off x="0" y="1758096"/>
            <a:ext cx="9144000" cy="2603222"/>
          </a:xfrm>
          <a:prstGeom prst="rect">
            <a:avLst/>
          </a:prstGeom>
        </p:spPr>
      </p:pic>
      <p:sp>
        <p:nvSpPr>
          <p:cNvPr id="4" name="TextBox 3"/>
          <p:cNvSpPr txBox="1"/>
          <p:nvPr/>
        </p:nvSpPr>
        <p:spPr>
          <a:xfrm>
            <a:off x="5513196" y="2914037"/>
            <a:ext cx="3487268" cy="461665"/>
          </a:xfrm>
          <a:prstGeom prst="rect">
            <a:avLst/>
          </a:prstGeom>
          <a:noFill/>
        </p:spPr>
        <p:txBody>
          <a:bodyPr wrap="square" rtlCol="0">
            <a:spAutoFit/>
          </a:bodyPr>
          <a:lstStyle/>
          <a:p>
            <a:r>
              <a:rPr lang="en-US" sz="2400" dirty="0" smtClean="0"/>
              <a:t>PHP + Oracle</a:t>
            </a:r>
            <a:endParaRPr lang="en-US" sz="2400" dirty="0"/>
          </a:p>
        </p:txBody>
      </p:sp>
      <p:sp>
        <p:nvSpPr>
          <p:cNvPr id="5" name="Explosion 1 4"/>
          <p:cNvSpPr/>
          <p:nvPr/>
        </p:nvSpPr>
        <p:spPr>
          <a:xfrm>
            <a:off x="3063958" y="4361318"/>
            <a:ext cx="3688844" cy="1995032"/>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Can apply for </a:t>
            </a:r>
            <a:r>
              <a:rPr lang="en-US" dirty="0" err="1" smtClean="0"/>
              <a:t>SoC</a:t>
            </a:r>
            <a:r>
              <a:rPr lang="en-US" dirty="0" smtClean="0"/>
              <a:t> zone account !</a:t>
            </a:r>
            <a:endParaRPr lang="en-US" dirty="0"/>
          </a:p>
        </p:txBody>
      </p:sp>
    </p:spTree>
    <p:extLst>
      <p:ext uri="{BB962C8B-B14F-4D97-AF65-F5344CB8AC3E}">
        <p14:creationId xmlns:p14="http://schemas.microsoft.com/office/powerpoint/2010/main" val="106120477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305E3484-FE1B-7546-A996-82ED6497056A}" type="slidenum">
              <a:rPr lang="en-US">
                <a:solidFill>
                  <a:schemeClr val="tx1"/>
                </a:solidFill>
              </a:rPr>
              <a:pPr/>
              <a:t>33</a:t>
            </a:fld>
            <a:endParaRPr lang="en-US">
              <a:solidFill>
                <a:schemeClr val="tx1"/>
              </a:solidFill>
            </a:endParaRPr>
          </a:p>
        </p:txBody>
      </p:sp>
      <p:sp>
        <p:nvSpPr>
          <p:cNvPr id="23555" name="Rectangle 2"/>
          <p:cNvSpPr>
            <a:spLocks noGrp="1" noChangeArrowheads="1"/>
          </p:cNvSpPr>
          <p:nvPr>
            <p:ph type="title"/>
          </p:nvPr>
        </p:nvSpPr>
        <p:spPr>
          <a:xfrm>
            <a:off x="3063958" y="123396"/>
            <a:ext cx="5936506" cy="1143000"/>
          </a:xfrm>
        </p:spPr>
        <p:txBody>
          <a:bodyPr>
            <a:normAutofit fontScale="90000"/>
          </a:bodyPr>
          <a:lstStyle/>
          <a:p>
            <a:pPr eaLnBrk="1" hangingPunct="1"/>
            <a:r>
              <a:rPr lang="en-US" dirty="0" smtClean="0"/>
              <a:t>Accessing databases from web apps</a:t>
            </a:r>
            <a:endParaRPr lang="en-US" dirty="0"/>
          </a:p>
        </p:txBody>
      </p:sp>
      <p:sp>
        <p:nvSpPr>
          <p:cNvPr id="23556" name="Rectangle 3"/>
          <p:cNvSpPr>
            <a:spLocks noGrp="1" noChangeArrowheads="1"/>
          </p:cNvSpPr>
          <p:nvPr>
            <p:ph type="body" idx="1"/>
          </p:nvPr>
        </p:nvSpPr>
        <p:spPr>
          <a:xfrm>
            <a:off x="762000" y="1676400"/>
            <a:ext cx="7686675" cy="4572000"/>
          </a:xfrm>
        </p:spPr>
        <p:txBody>
          <a:bodyPr>
            <a:normAutofit lnSpcReduction="10000"/>
          </a:bodyPr>
          <a:lstStyle/>
          <a:p>
            <a:r>
              <a:rPr lang="en-US" dirty="0" smtClean="0"/>
              <a:t>Accessing </a:t>
            </a:r>
            <a:r>
              <a:rPr lang="en-US" dirty="0">
                <a:solidFill>
                  <a:srgbClr val="FF0000"/>
                </a:solidFill>
              </a:rPr>
              <a:t>SQLite</a:t>
            </a:r>
            <a:r>
              <a:rPr lang="en-US" dirty="0"/>
              <a:t> databases from </a:t>
            </a:r>
            <a:r>
              <a:rPr lang="en-US" dirty="0" smtClean="0">
                <a:solidFill>
                  <a:srgbClr val="FF0000"/>
                </a:solidFill>
              </a:rPr>
              <a:t>Python</a:t>
            </a:r>
            <a:r>
              <a:rPr lang="en-US" dirty="0" smtClean="0"/>
              <a:t>,  </a:t>
            </a:r>
            <a:r>
              <a:rPr lang="en-US" dirty="0">
                <a:hlinkClick r:id="rId3"/>
              </a:rPr>
              <a:t>http://www.tutorialspoint.com/sqlite/</a:t>
            </a:r>
            <a:r>
              <a:rPr lang="en-US" dirty="0" smtClean="0">
                <a:hlinkClick r:id="rId3"/>
              </a:rPr>
              <a:t>sqlite_python.htm</a:t>
            </a:r>
            <a:r>
              <a:rPr lang="en-US" dirty="0" smtClean="0"/>
              <a:t>  </a:t>
            </a:r>
          </a:p>
          <a:p>
            <a:endParaRPr lang="en-US" dirty="0"/>
          </a:p>
          <a:p>
            <a:r>
              <a:rPr lang="en-US" dirty="0"/>
              <a:t>Accessing </a:t>
            </a:r>
            <a:r>
              <a:rPr lang="en-US" dirty="0">
                <a:solidFill>
                  <a:srgbClr val="FF0000"/>
                </a:solidFill>
              </a:rPr>
              <a:t>SQLite</a:t>
            </a:r>
            <a:r>
              <a:rPr lang="en-US" dirty="0"/>
              <a:t> databases from </a:t>
            </a:r>
            <a:r>
              <a:rPr lang="en-US" dirty="0" smtClean="0">
                <a:solidFill>
                  <a:srgbClr val="FF0000"/>
                </a:solidFill>
              </a:rPr>
              <a:t>PHP</a:t>
            </a:r>
            <a:r>
              <a:rPr lang="en-US" dirty="0" smtClean="0"/>
              <a:t>, </a:t>
            </a:r>
            <a:r>
              <a:rPr lang="en-US" dirty="0" smtClean="0">
                <a:hlinkClick r:id="rId4"/>
              </a:rPr>
              <a:t>http</a:t>
            </a:r>
            <a:r>
              <a:rPr lang="en-US" dirty="0">
                <a:hlinkClick r:id="rId4"/>
              </a:rPr>
              <a:t>://www.php.net/manual/en/sqlite3.</a:t>
            </a:r>
            <a:r>
              <a:rPr lang="en-US" dirty="0" smtClean="0">
                <a:hlinkClick r:id="rId4"/>
              </a:rPr>
              <a:t>open.php</a:t>
            </a:r>
            <a:r>
              <a:rPr lang="en-US" dirty="0" smtClean="0"/>
              <a:t>  </a:t>
            </a:r>
            <a:r>
              <a:rPr lang="en-US" dirty="0"/>
              <a:t>,  </a:t>
            </a:r>
            <a:r>
              <a:rPr lang="en-US" dirty="0">
                <a:hlinkClick r:id="rId5"/>
              </a:rPr>
              <a:t>http://www.tutorialspoint.com/sqlite/</a:t>
            </a:r>
            <a:r>
              <a:rPr lang="en-US" dirty="0" smtClean="0">
                <a:hlinkClick r:id="rId5"/>
              </a:rPr>
              <a:t>sqlite_php.htm</a:t>
            </a:r>
            <a:r>
              <a:rPr lang="en-US" dirty="0" smtClean="0"/>
              <a:t> </a:t>
            </a:r>
            <a:endParaRPr lang="en-US" dirty="0"/>
          </a:p>
          <a:p>
            <a:endParaRPr lang="en-US" dirty="0"/>
          </a:p>
          <a:p>
            <a:pPr eaLnBrk="1" hangingPunct="1"/>
            <a:endParaRPr lang="en-US" dirty="0" smtClean="0"/>
          </a:p>
        </p:txBody>
      </p:sp>
    </p:spTree>
    <p:extLst>
      <p:ext uri="{BB962C8B-B14F-4D97-AF65-F5344CB8AC3E}">
        <p14:creationId xmlns:p14="http://schemas.microsoft.com/office/powerpoint/2010/main" val="71645462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48662"/>
            <a:ext cx="7772400" cy="1470025"/>
          </a:xfrm>
        </p:spPr>
        <p:txBody>
          <a:bodyPr/>
          <a:lstStyle/>
          <a:p>
            <a:r>
              <a:rPr lang="en-US" dirty="0" smtClean="0"/>
              <a:t>SQL </a:t>
            </a:r>
            <a:r>
              <a:rPr lang="en-US" dirty="0" err="1" smtClean="0"/>
              <a:t>vs</a:t>
            </a:r>
            <a:r>
              <a:rPr lang="en-US" dirty="0" smtClean="0"/>
              <a:t> </a:t>
            </a:r>
            <a:r>
              <a:rPr lang="en-US" dirty="0" err="1" smtClean="0"/>
              <a:t>NoSQL</a:t>
            </a:r>
            <a:endParaRPr lang="en-US" dirty="0"/>
          </a:p>
        </p:txBody>
      </p:sp>
      <p:pic>
        <p:nvPicPr>
          <p:cNvPr id="3" name="Picture 2"/>
          <p:cNvPicPr>
            <a:picLocks noChangeAspect="1"/>
          </p:cNvPicPr>
          <p:nvPr/>
        </p:nvPicPr>
        <p:blipFill>
          <a:blip r:embed="rId3"/>
          <a:stretch>
            <a:fillRect/>
          </a:stretch>
        </p:blipFill>
        <p:spPr>
          <a:xfrm flipH="1">
            <a:off x="779187" y="2264920"/>
            <a:ext cx="2670181" cy="4746989"/>
          </a:xfrm>
          <a:prstGeom prst="rect">
            <a:avLst/>
          </a:prstGeom>
        </p:spPr>
      </p:pic>
      <p:pic>
        <p:nvPicPr>
          <p:cNvPr id="5" name="Picture 4"/>
          <p:cNvPicPr>
            <a:picLocks noChangeAspect="1"/>
          </p:cNvPicPr>
          <p:nvPr/>
        </p:nvPicPr>
        <p:blipFill>
          <a:blip r:embed="rId4"/>
          <a:stretch>
            <a:fillRect/>
          </a:stretch>
        </p:blipFill>
        <p:spPr>
          <a:xfrm flipH="1">
            <a:off x="4542620" y="2162246"/>
            <a:ext cx="4000500" cy="4130387"/>
          </a:xfrm>
          <a:prstGeom prst="rect">
            <a:avLst/>
          </a:prstGeom>
        </p:spPr>
      </p:pic>
      <p:sp>
        <p:nvSpPr>
          <p:cNvPr id="2" name="TextBox 1"/>
          <p:cNvSpPr txBox="1"/>
          <p:nvPr/>
        </p:nvSpPr>
        <p:spPr>
          <a:xfrm>
            <a:off x="1236133" y="6292633"/>
            <a:ext cx="4809067" cy="369332"/>
          </a:xfrm>
          <a:prstGeom prst="rect">
            <a:avLst/>
          </a:prstGeom>
          <a:noFill/>
        </p:spPr>
        <p:txBody>
          <a:bodyPr wrap="square" rtlCol="0">
            <a:spAutoFit/>
          </a:bodyPr>
          <a:lstStyle/>
          <a:p>
            <a:r>
              <a:rPr lang="en-US" dirty="0"/>
              <a:t>Last year: </a:t>
            </a:r>
            <a:r>
              <a:rPr lang="en-US" dirty="0">
                <a:hlinkClick r:id="rId5"/>
              </a:rPr>
              <a:t>http://tinyurl.com/orbital-sql-</a:t>
            </a:r>
            <a:r>
              <a:rPr lang="en-US" dirty="0" smtClean="0">
                <a:hlinkClick r:id="rId5"/>
              </a:rPr>
              <a:t>nosql</a:t>
            </a:r>
            <a:r>
              <a:rPr lang="en-US" dirty="0" smtClean="0"/>
              <a:t> </a:t>
            </a:r>
            <a:endParaRPr lang="en-US" dirty="0"/>
          </a:p>
        </p:txBody>
      </p:sp>
    </p:spTree>
    <p:extLst>
      <p:ext uri="{BB962C8B-B14F-4D97-AF65-F5344CB8AC3E}">
        <p14:creationId xmlns:p14="http://schemas.microsoft.com/office/powerpoint/2010/main" val="1694022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642502"/>
            <a:ext cx="7772400" cy="1297877"/>
          </a:xfrm>
        </p:spPr>
        <p:txBody>
          <a:bodyPr>
            <a:normAutofit/>
          </a:bodyPr>
          <a:lstStyle/>
          <a:p>
            <a:r>
              <a:rPr lang="en-US" sz="6600" b="1" dirty="0" smtClean="0">
                <a:latin typeface="Calibri"/>
                <a:cs typeface="Calibri"/>
              </a:rPr>
              <a:t>SQL </a:t>
            </a:r>
            <a:r>
              <a:rPr lang="en-US" sz="6600" b="1" dirty="0" err="1" smtClean="0">
                <a:latin typeface="Calibri"/>
                <a:cs typeface="Calibri"/>
              </a:rPr>
              <a:t>vs</a:t>
            </a:r>
            <a:r>
              <a:rPr lang="en-US" sz="6600" b="1" dirty="0" smtClean="0">
                <a:latin typeface="Calibri"/>
                <a:cs typeface="Calibri"/>
              </a:rPr>
              <a:t> </a:t>
            </a:r>
            <a:r>
              <a:rPr lang="en-US" sz="6600" b="1" dirty="0" err="1">
                <a:latin typeface="Calibri"/>
                <a:cs typeface="Calibri"/>
              </a:rPr>
              <a:t>NoSQL</a:t>
            </a:r>
            <a:endParaRPr lang="en-SG" sz="6600" b="1" dirty="0">
              <a:latin typeface="Calibri"/>
              <a:cs typeface="Calibri"/>
            </a:endParaRPr>
          </a:p>
        </p:txBody>
      </p:sp>
      <p:sp>
        <p:nvSpPr>
          <p:cNvPr id="23" name="TextBox 22"/>
          <p:cNvSpPr txBox="1"/>
          <p:nvPr/>
        </p:nvSpPr>
        <p:spPr>
          <a:xfrm>
            <a:off x="1207641" y="1676400"/>
            <a:ext cx="1430412" cy="523200"/>
          </a:xfrm>
          <a:prstGeom prst="rect">
            <a:avLst/>
          </a:prstGeom>
          <a:noFill/>
        </p:spPr>
        <p:txBody>
          <a:bodyPr wrap="none" lIns="91418" tIns="45710" rIns="91418" bIns="45710" rtlCol="0">
            <a:spAutoFit/>
          </a:bodyPr>
          <a:lstStyle/>
          <a:p>
            <a:pPr defTabSz="457090"/>
            <a:r>
              <a:rPr lang="en-US" sz="2800" dirty="0" smtClean="0">
                <a:solidFill>
                  <a:srgbClr val="87AC47"/>
                </a:solidFill>
                <a:latin typeface="Palatino Linotype"/>
                <a:cs typeface="Arial" charset="0"/>
              </a:rPr>
              <a:t>Trends?</a:t>
            </a:r>
            <a:endParaRPr lang="en-US" dirty="0">
              <a:solidFill>
                <a:srgbClr val="87AC47"/>
              </a:solidFill>
              <a:latin typeface="Palatino Linotype"/>
              <a:cs typeface="Arial" charset="0"/>
            </a:endParaRPr>
          </a:p>
        </p:txBody>
      </p:sp>
      <p:sp>
        <p:nvSpPr>
          <p:cNvPr id="24" name="TextBox 23"/>
          <p:cNvSpPr txBox="1"/>
          <p:nvPr/>
        </p:nvSpPr>
        <p:spPr>
          <a:xfrm>
            <a:off x="6231431" y="1556833"/>
            <a:ext cx="2308601" cy="523200"/>
          </a:xfrm>
          <a:prstGeom prst="rect">
            <a:avLst/>
          </a:prstGeom>
          <a:noFill/>
        </p:spPr>
        <p:txBody>
          <a:bodyPr wrap="none" lIns="91418" tIns="45710" rIns="91418" bIns="45710" rtlCol="0">
            <a:spAutoFit/>
          </a:bodyPr>
          <a:lstStyle/>
          <a:p>
            <a:pPr defTabSz="457090"/>
            <a:r>
              <a:rPr lang="en-US" sz="2800" dirty="0" smtClean="0">
                <a:solidFill>
                  <a:srgbClr val="7F7F7F"/>
                </a:solidFill>
                <a:latin typeface="Palatino Linotype"/>
                <a:cs typeface="Arial" charset="0"/>
              </a:rPr>
              <a:t>Comparison?</a:t>
            </a:r>
            <a:endParaRPr lang="en-US" sz="2800" dirty="0">
              <a:solidFill>
                <a:srgbClr val="7F7F7F"/>
              </a:solidFill>
              <a:latin typeface="Palatino Linotype"/>
              <a:cs typeface="Arial" charset="0"/>
            </a:endParaRPr>
          </a:p>
        </p:txBody>
      </p:sp>
      <p:sp>
        <p:nvSpPr>
          <p:cNvPr id="25" name="TextBox 24"/>
          <p:cNvSpPr txBox="1"/>
          <p:nvPr/>
        </p:nvSpPr>
        <p:spPr>
          <a:xfrm>
            <a:off x="3581400" y="5105400"/>
            <a:ext cx="1880599" cy="523200"/>
          </a:xfrm>
          <a:prstGeom prst="rect">
            <a:avLst/>
          </a:prstGeom>
          <a:noFill/>
        </p:spPr>
        <p:txBody>
          <a:bodyPr wrap="none" lIns="91418" tIns="45710" rIns="91418" bIns="45710" rtlCol="0">
            <a:spAutoFit/>
          </a:bodyPr>
          <a:lstStyle/>
          <a:p>
            <a:pPr defTabSz="457090"/>
            <a:r>
              <a:rPr lang="en-US" sz="2800" dirty="0" smtClean="0">
                <a:solidFill>
                  <a:prstClr val="black">
                    <a:lumMod val="50000"/>
                    <a:lumOff val="50000"/>
                  </a:prstClr>
                </a:solidFill>
                <a:latin typeface="Palatino Linotype"/>
                <a:cs typeface="Arial" charset="0"/>
              </a:rPr>
              <a:t>Use-cases?</a:t>
            </a:r>
            <a:endParaRPr lang="en-US" sz="2800" dirty="0">
              <a:solidFill>
                <a:prstClr val="black">
                  <a:lumMod val="50000"/>
                  <a:lumOff val="50000"/>
                </a:prstClr>
              </a:solidFill>
              <a:latin typeface="Palatino Linotype"/>
              <a:cs typeface="Arial" charset="0"/>
            </a:endParaRPr>
          </a:p>
        </p:txBody>
      </p:sp>
      <p:pic>
        <p:nvPicPr>
          <p:cNvPr id="4" name="Picture 3"/>
          <p:cNvPicPr>
            <a:picLocks noChangeAspect="1"/>
          </p:cNvPicPr>
          <p:nvPr/>
        </p:nvPicPr>
        <p:blipFill rotWithShape="1">
          <a:blip r:embed="rId3">
            <a:grayscl/>
          </a:blip>
          <a:srcRect l="56655" t="68670" r="24194" b="20955"/>
          <a:stretch/>
        </p:blipFill>
        <p:spPr>
          <a:xfrm rot="18266219">
            <a:off x="5355850" y="2328665"/>
            <a:ext cx="1167456" cy="436141"/>
          </a:xfrm>
          <a:prstGeom prst="rect">
            <a:avLst/>
          </a:prstGeom>
        </p:spPr>
      </p:pic>
      <p:pic>
        <p:nvPicPr>
          <p:cNvPr id="13" name="Picture 12"/>
          <p:cNvPicPr>
            <a:picLocks noChangeAspect="1"/>
          </p:cNvPicPr>
          <p:nvPr/>
        </p:nvPicPr>
        <p:blipFill rotWithShape="1">
          <a:blip r:embed="rId3"/>
          <a:srcRect l="56655" t="68670" r="24194" b="20955"/>
          <a:stretch/>
        </p:blipFill>
        <p:spPr>
          <a:xfrm rot="2249655" flipH="1">
            <a:off x="2240388" y="2424433"/>
            <a:ext cx="1167456" cy="436141"/>
          </a:xfrm>
          <a:prstGeom prst="rect">
            <a:avLst/>
          </a:prstGeom>
        </p:spPr>
      </p:pic>
      <p:pic>
        <p:nvPicPr>
          <p:cNvPr id="14" name="Picture 13"/>
          <p:cNvPicPr>
            <a:picLocks noChangeAspect="1"/>
          </p:cNvPicPr>
          <p:nvPr/>
        </p:nvPicPr>
        <p:blipFill rotWithShape="1">
          <a:blip r:embed="rId3">
            <a:grayscl/>
          </a:blip>
          <a:srcRect l="56655" t="68670" r="24194" b="20955"/>
          <a:stretch/>
        </p:blipFill>
        <p:spPr>
          <a:xfrm rot="6700047">
            <a:off x="4145782" y="4345308"/>
            <a:ext cx="1167456" cy="436141"/>
          </a:xfrm>
          <a:prstGeom prst="rect">
            <a:avLst/>
          </a:prstGeom>
        </p:spPr>
      </p:pic>
    </p:spTree>
    <p:extLst>
      <p:ext uri="{BB962C8B-B14F-4D97-AF65-F5344CB8AC3E}">
        <p14:creationId xmlns:p14="http://schemas.microsoft.com/office/powerpoint/2010/main" val="202502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re 1"/>
          <p:cNvSpPr txBox="1">
            <a:spLocks/>
          </p:cNvSpPr>
          <p:nvPr/>
        </p:nvSpPr>
        <p:spPr bwMode="auto">
          <a:xfrm>
            <a:off x="457202" y="2190749"/>
            <a:ext cx="1930171" cy="1447800"/>
          </a:xfrm>
          <a:prstGeom prst="rect">
            <a:avLst/>
          </a:prstGeom>
          <a:noFill/>
          <a:ln w="9525">
            <a:noFill/>
            <a:miter lim="800000"/>
            <a:headEnd/>
            <a:tailEnd/>
          </a:ln>
        </p:spPr>
        <p:txBody>
          <a:bodyPr anchor="ctr"/>
          <a:lstStyle/>
          <a:p>
            <a:pPr defTabSz="914290" fontAlgn="base">
              <a:spcBef>
                <a:spcPct val="0"/>
              </a:spcBef>
              <a:spcAft>
                <a:spcPct val="0"/>
              </a:spcAft>
              <a:defRPr/>
            </a:pPr>
            <a:r>
              <a:rPr lang="fr-CA" sz="2400" b="1" dirty="0" err="1" smtClean="0">
                <a:solidFill>
                  <a:srgbClr val="002060"/>
                </a:solidFill>
                <a:latin typeface="Verdana" pitchFamily="34" charset="0"/>
                <a:ea typeface="Verdana" pitchFamily="34" charset="0"/>
                <a:cs typeface="Verdana" pitchFamily="34" charset="0"/>
              </a:rPr>
              <a:t>Big</a:t>
            </a:r>
            <a:r>
              <a:rPr lang="fr-CA" sz="2400" b="1" dirty="0" smtClean="0">
                <a:solidFill>
                  <a:srgbClr val="002060"/>
                </a:solidFill>
                <a:latin typeface="Verdana" pitchFamily="34" charset="0"/>
                <a:ea typeface="Verdana" pitchFamily="34" charset="0"/>
                <a:cs typeface="Verdana" pitchFamily="34" charset="0"/>
              </a:rPr>
              <a:t> Data</a:t>
            </a:r>
            <a:endParaRPr lang="fr-CA" sz="2400" b="1" dirty="0">
              <a:solidFill>
                <a:srgbClr val="002060"/>
              </a:solidFill>
              <a:latin typeface="Verdana" pitchFamily="34" charset="0"/>
              <a:ea typeface="Verdana" pitchFamily="34" charset="0"/>
              <a:cs typeface="Verdana" pitchFamily="34" charset="0"/>
            </a:endParaRPr>
          </a:p>
        </p:txBody>
      </p:sp>
      <p:sp>
        <p:nvSpPr>
          <p:cNvPr id="17" name="Titre 1"/>
          <p:cNvSpPr txBox="1">
            <a:spLocks/>
          </p:cNvSpPr>
          <p:nvPr/>
        </p:nvSpPr>
        <p:spPr bwMode="auto">
          <a:xfrm>
            <a:off x="3276600" y="2190749"/>
            <a:ext cx="2209800" cy="1447800"/>
          </a:xfrm>
          <a:prstGeom prst="rect">
            <a:avLst/>
          </a:prstGeom>
          <a:noFill/>
          <a:ln w="9525">
            <a:noFill/>
            <a:miter lim="800000"/>
            <a:headEnd/>
            <a:tailEnd/>
          </a:ln>
        </p:spPr>
        <p:txBody>
          <a:bodyPr anchor="ctr"/>
          <a:lstStyle/>
          <a:p>
            <a:pPr defTabSz="914290" fontAlgn="base">
              <a:spcBef>
                <a:spcPct val="0"/>
              </a:spcBef>
              <a:spcAft>
                <a:spcPct val="0"/>
              </a:spcAft>
              <a:defRPr/>
            </a:pPr>
            <a:r>
              <a:rPr lang="fr-CA" sz="2400" b="1" dirty="0" err="1" smtClean="0">
                <a:solidFill>
                  <a:srgbClr val="002060"/>
                </a:solidFill>
                <a:latin typeface="Verdana" pitchFamily="34" charset="0"/>
                <a:ea typeface="Verdana" pitchFamily="34" charset="0"/>
                <a:cs typeface="Verdana" pitchFamily="34" charset="0"/>
              </a:rPr>
              <a:t>Big</a:t>
            </a:r>
            <a:r>
              <a:rPr lang="fr-CA" sz="2400" b="1" dirty="0" smtClean="0">
                <a:solidFill>
                  <a:srgbClr val="002060"/>
                </a:solidFill>
                <a:latin typeface="Verdana" pitchFamily="34" charset="0"/>
                <a:ea typeface="Verdana" pitchFamily="34" charset="0"/>
                <a:cs typeface="Verdana" pitchFamily="34" charset="0"/>
              </a:rPr>
              <a:t> </a:t>
            </a:r>
            <a:r>
              <a:rPr lang="fr-CA" sz="2400" b="1" dirty="0" err="1" smtClean="0">
                <a:solidFill>
                  <a:srgbClr val="002060"/>
                </a:solidFill>
                <a:latin typeface="Verdana" pitchFamily="34" charset="0"/>
                <a:ea typeface="Verdana" pitchFamily="34" charset="0"/>
                <a:cs typeface="Verdana" pitchFamily="34" charset="0"/>
              </a:rPr>
              <a:t>Users</a:t>
            </a:r>
            <a:endParaRPr lang="fr-CA" sz="2400" b="1" dirty="0">
              <a:solidFill>
                <a:srgbClr val="002060"/>
              </a:solidFill>
              <a:latin typeface="Verdana" pitchFamily="34" charset="0"/>
              <a:ea typeface="Verdana" pitchFamily="34" charset="0"/>
              <a:cs typeface="Verdana" pitchFamily="34" charset="0"/>
            </a:endParaRPr>
          </a:p>
        </p:txBody>
      </p:sp>
      <p:sp>
        <p:nvSpPr>
          <p:cNvPr id="21" name="Titre 1"/>
          <p:cNvSpPr txBox="1">
            <a:spLocks/>
          </p:cNvSpPr>
          <p:nvPr/>
        </p:nvSpPr>
        <p:spPr bwMode="auto">
          <a:xfrm>
            <a:off x="5791200" y="2190749"/>
            <a:ext cx="3352800" cy="1447800"/>
          </a:xfrm>
          <a:prstGeom prst="rect">
            <a:avLst/>
          </a:prstGeom>
          <a:noFill/>
          <a:ln w="9525">
            <a:noFill/>
            <a:miter lim="800000"/>
            <a:headEnd/>
            <a:tailEnd/>
          </a:ln>
        </p:spPr>
        <p:txBody>
          <a:bodyPr anchor="ctr"/>
          <a:lstStyle/>
          <a:p>
            <a:pPr algn="ctr" defTabSz="914290" fontAlgn="base">
              <a:spcBef>
                <a:spcPct val="0"/>
              </a:spcBef>
              <a:spcAft>
                <a:spcPct val="0"/>
              </a:spcAft>
              <a:defRPr/>
            </a:pPr>
            <a:r>
              <a:rPr lang="fr-CA" sz="2400" b="1" dirty="0" smtClean="0">
                <a:solidFill>
                  <a:srgbClr val="002060"/>
                </a:solidFill>
                <a:latin typeface="Verdana" pitchFamily="34" charset="0"/>
                <a:ea typeface="Verdana" pitchFamily="34" charset="0"/>
                <a:cs typeface="Verdana" pitchFamily="34" charset="0"/>
              </a:rPr>
              <a:t>Cloud </a:t>
            </a:r>
            <a:r>
              <a:rPr lang="fr-CA" sz="2400" b="1" dirty="0" err="1" smtClean="0">
                <a:solidFill>
                  <a:srgbClr val="002060"/>
                </a:solidFill>
                <a:latin typeface="Verdana" pitchFamily="34" charset="0"/>
                <a:ea typeface="Verdana" pitchFamily="34" charset="0"/>
                <a:cs typeface="Verdana" pitchFamily="34" charset="0"/>
              </a:rPr>
              <a:t>Computing</a:t>
            </a:r>
            <a:endParaRPr lang="fr-CA" sz="2400" b="1" dirty="0">
              <a:solidFill>
                <a:srgbClr val="002060"/>
              </a:solidFill>
              <a:latin typeface="Verdana" pitchFamily="34" charset="0"/>
              <a:ea typeface="Verdana" pitchFamily="34" charset="0"/>
              <a:cs typeface="Verdana" pitchFamily="34" charset="0"/>
            </a:endParaRPr>
          </a:p>
        </p:txBody>
      </p:sp>
      <p:sp>
        <p:nvSpPr>
          <p:cNvPr id="14" name="Titre 1"/>
          <p:cNvSpPr txBox="1">
            <a:spLocks/>
          </p:cNvSpPr>
          <p:nvPr/>
        </p:nvSpPr>
        <p:spPr bwMode="auto">
          <a:xfrm>
            <a:off x="457202" y="840669"/>
            <a:ext cx="8305798" cy="1143000"/>
          </a:xfrm>
          <a:prstGeom prst="rect">
            <a:avLst/>
          </a:prstGeom>
          <a:noFill/>
          <a:ln w="9525">
            <a:noFill/>
            <a:miter lim="800000"/>
            <a:headEnd/>
            <a:tailEnd/>
          </a:ln>
        </p:spPr>
        <p:txBody>
          <a:bodyPr lIns="91418" tIns="45710" rIns="91418" bIns="45710" anchor="ctr"/>
          <a:lstStyle/>
          <a:p>
            <a:pPr algn="ctr" defTabSz="914290" fontAlgn="base">
              <a:spcBef>
                <a:spcPct val="0"/>
              </a:spcBef>
              <a:spcAft>
                <a:spcPct val="0"/>
              </a:spcAft>
              <a:defRPr/>
            </a:pPr>
            <a:r>
              <a:rPr lang="fr-CA" sz="5100" b="1" dirty="0" smtClean="0">
                <a:solidFill>
                  <a:srgbClr val="C00000"/>
                </a:solidFill>
                <a:latin typeface="Calibri"/>
                <a:cs typeface="Arial" charset="0"/>
              </a:rPr>
              <a:t>Trends </a:t>
            </a:r>
            <a:r>
              <a:rPr lang="fr-CA" sz="5100" b="1" dirty="0" err="1" smtClean="0">
                <a:solidFill>
                  <a:srgbClr val="C00000"/>
                </a:solidFill>
                <a:latin typeface="Calibri"/>
                <a:cs typeface="Arial" charset="0"/>
              </a:rPr>
              <a:t>disrupting</a:t>
            </a:r>
            <a:r>
              <a:rPr lang="fr-CA" sz="5100" b="1" dirty="0" smtClean="0">
                <a:solidFill>
                  <a:srgbClr val="C00000"/>
                </a:solidFill>
                <a:latin typeface="Calibri"/>
                <a:cs typeface="Arial" charset="0"/>
              </a:rPr>
              <a:t> </a:t>
            </a:r>
            <a:r>
              <a:rPr lang="fr-CA" sz="5100" b="1" dirty="0" err="1" smtClean="0">
                <a:solidFill>
                  <a:srgbClr val="C00000"/>
                </a:solidFill>
                <a:latin typeface="Calibri"/>
                <a:cs typeface="Arial" charset="0"/>
              </a:rPr>
              <a:t>database</a:t>
            </a:r>
            <a:r>
              <a:rPr lang="fr-CA" sz="5100" b="1" dirty="0" smtClean="0">
                <a:solidFill>
                  <a:srgbClr val="C00000"/>
                </a:solidFill>
                <a:latin typeface="Calibri"/>
                <a:cs typeface="Arial" charset="0"/>
              </a:rPr>
              <a:t> </a:t>
            </a:r>
            <a:r>
              <a:rPr lang="fr-CA" sz="5100" b="1" dirty="0" err="1" smtClean="0">
                <a:solidFill>
                  <a:srgbClr val="C00000"/>
                </a:solidFill>
                <a:latin typeface="Calibri"/>
                <a:cs typeface="Arial" charset="0"/>
              </a:rPr>
              <a:t>status</a:t>
            </a:r>
            <a:r>
              <a:rPr lang="fr-CA" sz="5100" b="1" dirty="0" smtClean="0">
                <a:solidFill>
                  <a:srgbClr val="C00000"/>
                </a:solidFill>
                <a:latin typeface="Calibri"/>
                <a:cs typeface="Arial" charset="0"/>
              </a:rPr>
              <a:t> quo</a:t>
            </a:r>
            <a:endParaRPr lang="fr-CA" sz="5100" b="1" dirty="0">
              <a:solidFill>
                <a:srgbClr val="C00000"/>
              </a:solidFill>
              <a:latin typeface="Calibri"/>
              <a:cs typeface="Arial" charset="0"/>
            </a:endParaRPr>
          </a:p>
        </p:txBody>
      </p:sp>
      <p:pic>
        <p:nvPicPr>
          <p:cNvPr id="15" name="Picture 2"/>
          <p:cNvPicPr>
            <a:picLocks noChangeAspect="1" noChangeArrowheads="1"/>
          </p:cNvPicPr>
          <p:nvPr/>
        </p:nvPicPr>
        <p:blipFill>
          <a:blip r:embed="rId3"/>
          <a:srcRect/>
          <a:stretch>
            <a:fillRect/>
          </a:stretch>
        </p:blipFill>
        <p:spPr bwMode="auto">
          <a:xfrm>
            <a:off x="3429000" y="3560940"/>
            <a:ext cx="1733550" cy="485775"/>
          </a:xfrm>
          <a:prstGeom prst="rect">
            <a:avLst/>
          </a:prstGeom>
          <a:noFill/>
          <a:ln w="9525">
            <a:noFill/>
            <a:miter lim="800000"/>
            <a:headEnd/>
            <a:tailEnd/>
          </a:ln>
        </p:spPr>
      </p:pic>
      <p:pic>
        <p:nvPicPr>
          <p:cNvPr id="18" name="Picture 2"/>
          <p:cNvPicPr>
            <a:picLocks noChangeAspect="1" noChangeArrowheads="1"/>
          </p:cNvPicPr>
          <p:nvPr/>
        </p:nvPicPr>
        <p:blipFill>
          <a:blip r:embed="rId3"/>
          <a:srcRect/>
          <a:stretch>
            <a:fillRect/>
          </a:stretch>
        </p:blipFill>
        <p:spPr bwMode="auto">
          <a:xfrm>
            <a:off x="3581400" y="4080053"/>
            <a:ext cx="1733550" cy="485775"/>
          </a:xfrm>
          <a:prstGeom prst="rect">
            <a:avLst/>
          </a:prstGeom>
          <a:noFill/>
          <a:ln w="9525">
            <a:noFill/>
            <a:miter lim="800000"/>
            <a:headEnd/>
            <a:tailEnd/>
          </a:ln>
        </p:spPr>
      </p:pic>
      <p:pic>
        <p:nvPicPr>
          <p:cNvPr id="20" name="Picture 2" descr="https://encrypted-tbn2.gstatic.com/images?q=tbn:ANd9GcRPD9aRauOj1wS0NDzn-V1H43sYepzp-c4pb3R6obnLf1zuknLx"/>
          <p:cNvPicPr>
            <a:picLocks noChangeAspect="1" noChangeArrowheads="1"/>
          </p:cNvPicPr>
          <p:nvPr/>
        </p:nvPicPr>
        <p:blipFill>
          <a:blip r:embed="rId4"/>
          <a:srcRect/>
          <a:stretch>
            <a:fillRect/>
          </a:stretch>
        </p:blipFill>
        <p:spPr bwMode="auto">
          <a:xfrm>
            <a:off x="228600" y="3409949"/>
            <a:ext cx="2286000" cy="2000251"/>
          </a:xfrm>
          <a:prstGeom prst="rect">
            <a:avLst/>
          </a:prstGeom>
          <a:noFill/>
        </p:spPr>
      </p:pic>
      <p:pic>
        <p:nvPicPr>
          <p:cNvPr id="25" name="Picture 2"/>
          <p:cNvPicPr>
            <a:picLocks noChangeAspect="1" noChangeArrowheads="1"/>
          </p:cNvPicPr>
          <p:nvPr/>
        </p:nvPicPr>
        <p:blipFill>
          <a:blip r:embed="rId3"/>
          <a:srcRect/>
          <a:stretch>
            <a:fillRect/>
          </a:stretch>
        </p:blipFill>
        <p:spPr bwMode="auto">
          <a:xfrm>
            <a:off x="3774180" y="4629149"/>
            <a:ext cx="1733550" cy="485775"/>
          </a:xfrm>
          <a:prstGeom prst="rect">
            <a:avLst/>
          </a:prstGeom>
          <a:noFill/>
          <a:ln w="9525">
            <a:noFill/>
            <a:miter lim="800000"/>
            <a:headEnd/>
            <a:tailEnd/>
          </a:ln>
        </p:spPr>
      </p:pic>
      <p:pic>
        <p:nvPicPr>
          <p:cNvPr id="26" name="Picture 1" descr="C:\Users\Tran Cong Hoang\Desktop\S4\new-images\cloud-symbol.jpg"/>
          <p:cNvPicPr>
            <a:picLocks noChangeAspect="1" noChangeArrowheads="1"/>
          </p:cNvPicPr>
          <p:nvPr/>
        </p:nvPicPr>
        <p:blipFill>
          <a:blip r:embed="rId5" cstate="print"/>
          <a:srcRect l="9859" t="15845" r="11268" b="19014"/>
          <a:stretch>
            <a:fillRect/>
          </a:stretch>
        </p:blipFill>
        <p:spPr bwMode="auto">
          <a:xfrm>
            <a:off x="5943600" y="3301092"/>
            <a:ext cx="3048000" cy="2013857"/>
          </a:xfrm>
          <a:prstGeom prst="rect">
            <a:avLst/>
          </a:prstGeom>
          <a:noFill/>
        </p:spPr>
      </p:pic>
      <p:sp>
        <p:nvSpPr>
          <p:cNvPr id="27" name="Freeform 26"/>
          <p:cNvSpPr/>
          <p:nvPr/>
        </p:nvSpPr>
        <p:spPr>
          <a:xfrm>
            <a:off x="6144128" y="3605894"/>
            <a:ext cx="2761534" cy="1365193"/>
          </a:xfrm>
          <a:custGeom>
            <a:avLst/>
            <a:gdLst>
              <a:gd name="connsiteX0" fmla="*/ 609600 w 3866148"/>
              <a:gd name="connsiteY0" fmla="*/ 1122948 h 2229853"/>
              <a:gd name="connsiteX1" fmla="*/ 641685 w 3866148"/>
              <a:gd name="connsiteY1" fmla="*/ 850232 h 2229853"/>
              <a:gd name="connsiteX2" fmla="*/ 898358 w 3866148"/>
              <a:gd name="connsiteY2" fmla="*/ 641684 h 2229853"/>
              <a:gd name="connsiteX3" fmla="*/ 1283369 w 3866148"/>
              <a:gd name="connsiteY3" fmla="*/ 545432 h 2229853"/>
              <a:gd name="connsiteX4" fmla="*/ 1556085 w 3866148"/>
              <a:gd name="connsiteY4" fmla="*/ 433137 h 2229853"/>
              <a:gd name="connsiteX5" fmla="*/ 1860885 w 3866148"/>
              <a:gd name="connsiteY5" fmla="*/ 320842 h 2229853"/>
              <a:gd name="connsiteX6" fmla="*/ 2117558 w 3866148"/>
              <a:gd name="connsiteY6" fmla="*/ 128337 h 2229853"/>
              <a:gd name="connsiteX7" fmla="*/ 2374232 w 3866148"/>
              <a:gd name="connsiteY7" fmla="*/ 0 h 2229853"/>
              <a:gd name="connsiteX8" fmla="*/ 2679032 w 3866148"/>
              <a:gd name="connsiteY8" fmla="*/ 0 h 2229853"/>
              <a:gd name="connsiteX9" fmla="*/ 2999874 w 3866148"/>
              <a:gd name="connsiteY9" fmla="*/ 64169 h 2229853"/>
              <a:gd name="connsiteX10" fmla="*/ 3304674 w 3866148"/>
              <a:gd name="connsiteY10" fmla="*/ 288758 h 2229853"/>
              <a:gd name="connsiteX11" fmla="*/ 3529263 w 3866148"/>
              <a:gd name="connsiteY11" fmla="*/ 705853 h 2229853"/>
              <a:gd name="connsiteX12" fmla="*/ 3529263 w 3866148"/>
              <a:gd name="connsiteY12" fmla="*/ 1283369 h 2229853"/>
              <a:gd name="connsiteX13" fmla="*/ 3657600 w 3866148"/>
              <a:gd name="connsiteY13" fmla="*/ 1411706 h 2229853"/>
              <a:gd name="connsiteX14" fmla="*/ 3834063 w 3866148"/>
              <a:gd name="connsiteY14" fmla="*/ 1572127 h 2229853"/>
              <a:gd name="connsiteX15" fmla="*/ 3866148 w 3866148"/>
              <a:gd name="connsiteY15" fmla="*/ 1812758 h 2229853"/>
              <a:gd name="connsiteX16" fmla="*/ 3785937 w 3866148"/>
              <a:gd name="connsiteY16" fmla="*/ 2005263 h 2229853"/>
              <a:gd name="connsiteX17" fmla="*/ 3561348 w 3866148"/>
              <a:gd name="connsiteY17" fmla="*/ 2229853 h 2229853"/>
              <a:gd name="connsiteX18" fmla="*/ 449179 w 3866148"/>
              <a:gd name="connsiteY18" fmla="*/ 2229853 h 2229853"/>
              <a:gd name="connsiteX19" fmla="*/ 176463 w 3866148"/>
              <a:gd name="connsiteY19" fmla="*/ 2149642 h 2229853"/>
              <a:gd name="connsiteX20" fmla="*/ 16042 w 3866148"/>
              <a:gd name="connsiteY20" fmla="*/ 1989221 h 2229853"/>
              <a:gd name="connsiteX21" fmla="*/ 16042 w 3866148"/>
              <a:gd name="connsiteY21" fmla="*/ 1989221 h 2229853"/>
              <a:gd name="connsiteX22" fmla="*/ 0 w 3866148"/>
              <a:gd name="connsiteY22" fmla="*/ 1700463 h 2229853"/>
              <a:gd name="connsiteX23" fmla="*/ 80211 w 3866148"/>
              <a:gd name="connsiteY23" fmla="*/ 1507958 h 2229853"/>
              <a:gd name="connsiteX24" fmla="*/ 272716 w 3866148"/>
              <a:gd name="connsiteY24" fmla="*/ 1379621 h 2229853"/>
              <a:gd name="connsiteX25" fmla="*/ 561474 w 3866148"/>
              <a:gd name="connsiteY25" fmla="*/ 1251284 h 2229853"/>
              <a:gd name="connsiteX26" fmla="*/ 609600 w 3866148"/>
              <a:gd name="connsiteY26" fmla="*/ 1122948 h 222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6148" h="2229853">
                <a:moveTo>
                  <a:pt x="609600" y="1122948"/>
                </a:moveTo>
                <a:lnTo>
                  <a:pt x="641685" y="850232"/>
                </a:lnTo>
                <a:lnTo>
                  <a:pt x="898358" y="641684"/>
                </a:lnTo>
                <a:lnTo>
                  <a:pt x="1283369" y="545432"/>
                </a:lnTo>
                <a:lnTo>
                  <a:pt x="1556085" y="433137"/>
                </a:lnTo>
                <a:lnTo>
                  <a:pt x="1860885" y="320842"/>
                </a:lnTo>
                <a:lnTo>
                  <a:pt x="2117558" y="128337"/>
                </a:lnTo>
                <a:lnTo>
                  <a:pt x="2374232" y="0"/>
                </a:lnTo>
                <a:lnTo>
                  <a:pt x="2679032" y="0"/>
                </a:lnTo>
                <a:lnTo>
                  <a:pt x="2999874" y="64169"/>
                </a:lnTo>
                <a:lnTo>
                  <a:pt x="3304674" y="288758"/>
                </a:lnTo>
                <a:lnTo>
                  <a:pt x="3529263" y="705853"/>
                </a:lnTo>
                <a:lnTo>
                  <a:pt x="3529263" y="1283369"/>
                </a:lnTo>
                <a:lnTo>
                  <a:pt x="3657600" y="1411706"/>
                </a:lnTo>
                <a:lnTo>
                  <a:pt x="3834063" y="1572127"/>
                </a:lnTo>
                <a:lnTo>
                  <a:pt x="3866148" y="1812758"/>
                </a:lnTo>
                <a:lnTo>
                  <a:pt x="3785937" y="2005263"/>
                </a:lnTo>
                <a:lnTo>
                  <a:pt x="3561348" y="2229853"/>
                </a:lnTo>
                <a:lnTo>
                  <a:pt x="449179" y="2229853"/>
                </a:lnTo>
                <a:lnTo>
                  <a:pt x="176463" y="2149642"/>
                </a:lnTo>
                <a:lnTo>
                  <a:pt x="16042" y="1989221"/>
                </a:lnTo>
                <a:lnTo>
                  <a:pt x="16042" y="1989221"/>
                </a:lnTo>
                <a:lnTo>
                  <a:pt x="0" y="1700463"/>
                </a:lnTo>
                <a:lnTo>
                  <a:pt x="80211" y="1507958"/>
                </a:lnTo>
                <a:lnTo>
                  <a:pt x="272716" y="1379621"/>
                </a:lnTo>
                <a:lnTo>
                  <a:pt x="561474" y="1251284"/>
                </a:lnTo>
                <a:lnTo>
                  <a:pt x="609600" y="1122948"/>
                </a:lnTo>
                <a:close/>
              </a:path>
            </a:pathLst>
          </a:custGeom>
          <a:blipFill>
            <a:blip r:embed="rId6" cstate="print"/>
            <a:stretch>
              <a:fillRect/>
            </a:stretch>
          </a:blipFill>
          <a:effectLst>
            <a:glow rad="2286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defTabSz="914180"/>
            <a:endParaRPr lang="en-US">
              <a:solidFill>
                <a:prstClr val="white"/>
              </a:solidFill>
              <a:latin typeface="Calibri"/>
            </a:endParaRPr>
          </a:p>
        </p:txBody>
      </p:sp>
    </p:spTree>
    <p:extLst>
      <p:ext uri="{BB962C8B-B14F-4D97-AF65-F5344CB8AC3E}">
        <p14:creationId xmlns:p14="http://schemas.microsoft.com/office/powerpoint/2010/main" val="3403181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strVal val="4/3*#ppt_w"/>
                                          </p:val>
                                        </p:tav>
                                        <p:tav tm="100000">
                                          <p:val>
                                            <p:strVal val="#ppt_w"/>
                                          </p:val>
                                        </p:tav>
                                      </p:tavLst>
                                    </p:anim>
                                    <p:anim calcmode="lin" valueType="num">
                                      <p:cBhvr>
                                        <p:cTn id="8" dur="500" fill="hold"/>
                                        <p:tgtEl>
                                          <p:spTgt spid="14"/>
                                        </p:tgtEl>
                                        <p:attrNameLst>
                                          <p:attrName>ppt_h</p:attrName>
                                        </p:attrNameLst>
                                      </p:cBhvr>
                                      <p:tavLst>
                                        <p:tav tm="0">
                                          <p:val>
                                            <p:strVal val="4/3*#ppt_h"/>
                                          </p:val>
                                        </p:tav>
                                        <p:tav tm="100000">
                                          <p:val>
                                            <p:strVal val="#ppt_h"/>
                                          </p:val>
                                        </p:tav>
                                      </p:tavLst>
                                    </p:anim>
                                  </p:childTnLst>
                                </p:cTn>
                              </p:par>
                              <p:par>
                                <p:cTn id="9" presetID="18" presetClass="entr" presetSubtype="6"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strips(downRight)">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161" y="280988"/>
            <a:ext cx="8229600" cy="1143000"/>
          </a:xfrm>
        </p:spPr>
        <p:txBody>
          <a:bodyPr/>
          <a:lstStyle/>
          <a:p>
            <a:endParaRPr lang="en-SG" dirty="0"/>
          </a:p>
        </p:txBody>
      </p:sp>
      <p:grpSp>
        <p:nvGrpSpPr>
          <p:cNvPr id="3" name="Group 2"/>
          <p:cNvGrpSpPr/>
          <p:nvPr/>
        </p:nvGrpSpPr>
        <p:grpSpPr>
          <a:xfrm>
            <a:off x="-64146" y="-205242"/>
            <a:ext cx="9275831" cy="7107824"/>
            <a:chOff x="51758" y="9955"/>
            <a:chExt cx="9005977" cy="6854396"/>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 r="86005" b="24245"/>
            <a:stretch/>
          </p:blipFill>
          <p:spPr bwMode="auto">
            <a:xfrm>
              <a:off x="51758" y="17253"/>
              <a:ext cx="2025720" cy="68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237" r="31765" b="24245"/>
            <a:stretch/>
          </p:blipFill>
          <p:spPr bwMode="auto">
            <a:xfrm>
              <a:off x="4663023" y="17253"/>
              <a:ext cx="1135118" cy="68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713" r="229" b="24245"/>
            <a:stretch/>
          </p:blipFill>
          <p:spPr bwMode="auto">
            <a:xfrm>
              <a:off x="5784655" y="9955"/>
              <a:ext cx="3273080" cy="68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098" r="60382" b="24245"/>
            <a:stretch/>
          </p:blipFill>
          <p:spPr bwMode="auto">
            <a:xfrm>
              <a:off x="2049013" y="17253"/>
              <a:ext cx="2628900" cy="68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5335463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cstate="print">
            <a:clrChange>
              <a:clrFrom>
                <a:srgbClr val="FFFFFF"/>
              </a:clrFrom>
              <a:clrTo>
                <a:srgbClr val="FFFFFF">
                  <a:alpha val="0"/>
                </a:srgbClr>
              </a:clrTo>
            </a:clrChange>
          </a:blip>
          <a:srcRect l="3738" t="9248" r="4050" b="9827"/>
          <a:stretch>
            <a:fillRect/>
          </a:stretch>
        </p:blipFill>
        <p:spPr bwMode="auto">
          <a:xfrm flipH="1">
            <a:off x="762000" y="2209800"/>
            <a:ext cx="3886200" cy="1838068"/>
          </a:xfrm>
          <a:prstGeom prst="rect">
            <a:avLst/>
          </a:prstGeom>
          <a:noFill/>
          <a:ln w="9525">
            <a:noFill/>
            <a:miter lim="800000"/>
            <a:headEnd/>
            <a:tailEnd/>
          </a:ln>
        </p:spPr>
      </p:pic>
      <p:grpSp>
        <p:nvGrpSpPr>
          <p:cNvPr id="10" name="Group 9"/>
          <p:cNvGrpSpPr/>
          <p:nvPr/>
        </p:nvGrpSpPr>
        <p:grpSpPr>
          <a:xfrm>
            <a:off x="1295400" y="4876800"/>
            <a:ext cx="1492400" cy="726386"/>
            <a:chOff x="200024" y="762001"/>
            <a:chExt cx="1492400" cy="726386"/>
          </a:xfrm>
          <a:scene3d>
            <a:camera prst="orthographicFront"/>
            <a:lightRig rig="flat" dir="t"/>
          </a:scene3d>
        </p:grpSpPr>
        <p:sp>
          <p:nvSpPr>
            <p:cNvPr id="17" name="Rounded Rectangle 16"/>
            <p:cNvSpPr/>
            <p:nvPr/>
          </p:nvSpPr>
          <p:spPr>
            <a:xfrm>
              <a:off x="200024" y="762001"/>
              <a:ext cx="1492400" cy="726386"/>
            </a:xfrm>
            <a:prstGeom prst="roundRect">
              <a:avLst>
                <a:gd name="adj" fmla="val 10000"/>
              </a:avLst>
            </a:prstGeom>
            <a:sp3d prstMaterial="dkEdge">
              <a:bevelT w="8200" h="38100"/>
            </a:sp3d>
          </p:spPr>
          <p:style>
            <a:lnRef idx="1">
              <a:schemeClr val="accent6"/>
            </a:lnRef>
            <a:fillRef idx="3">
              <a:schemeClr val="accent6"/>
            </a:fillRef>
            <a:effectRef idx="2">
              <a:schemeClr val="accent6"/>
            </a:effectRef>
            <a:fontRef idx="minor">
              <a:schemeClr val="lt1"/>
            </a:fontRef>
          </p:style>
        </p:sp>
        <p:sp>
          <p:nvSpPr>
            <p:cNvPr id="18" name="Rounded Rectangle 4"/>
            <p:cNvSpPr/>
            <p:nvPr/>
          </p:nvSpPr>
          <p:spPr>
            <a:xfrm>
              <a:off x="221299" y="783276"/>
              <a:ext cx="1449850" cy="68383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0005" tIns="40005" rIns="40005" bIns="40005" numCol="1" spcCol="1270" anchor="ctr" anchorCtr="0">
              <a:noAutofit/>
            </a:bodyPr>
            <a:lstStyle/>
            <a:p>
              <a:pPr algn="ctr" defTabSz="933226">
                <a:lnSpc>
                  <a:spcPct val="90000"/>
                </a:lnSpc>
                <a:spcBef>
                  <a:spcPct val="0"/>
                </a:spcBef>
                <a:spcAft>
                  <a:spcPct val="35000"/>
                </a:spcAft>
              </a:pPr>
              <a:r>
                <a:rPr lang="en-US" sz="2100" dirty="0">
                  <a:solidFill>
                    <a:prstClr val="white"/>
                  </a:solidFill>
                  <a:latin typeface="Trebuchet MS" pitchFamily="34" charset="0"/>
                  <a:ea typeface="Tahoma" pitchFamily="34" charset="0"/>
                  <a:cs typeface="Tahoma" pitchFamily="34" charset="0"/>
                </a:rPr>
                <a:t>Convenient</a:t>
              </a:r>
            </a:p>
          </p:txBody>
        </p:sp>
      </p:grpSp>
      <p:grpSp>
        <p:nvGrpSpPr>
          <p:cNvPr id="11" name="Group 10"/>
          <p:cNvGrpSpPr/>
          <p:nvPr/>
        </p:nvGrpSpPr>
        <p:grpSpPr>
          <a:xfrm>
            <a:off x="3809986" y="4905828"/>
            <a:ext cx="1600214" cy="731520"/>
            <a:chOff x="2619371" y="147445"/>
            <a:chExt cx="1600214" cy="659268"/>
          </a:xfrm>
          <a:scene3d>
            <a:camera prst="orthographicFront"/>
            <a:lightRig rig="flat" dir="t"/>
          </a:scene3d>
        </p:grpSpPr>
        <p:sp>
          <p:nvSpPr>
            <p:cNvPr id="15" name="Rounded Rectangle 14"/>
            <p:cNvSpPr/>
            <p:nvPr/>
          </p:nvSpPr>
          <p:spPr>
            <a:xfrm>
              <a:off x="2619371" y="147445"/>
              <a:ext cx="1600214" cy="655122"/>
            </a:xfrm>
            <a:prstGeom prst="roundRect">
              <a:avLst>
                <a:gd name="adj" fmla="val 10000"/>
              </a:avLst>
            </a:prstGeom>
            <a:sp3d prstMaterial="dkEdge">
              <a:bevelT w="8200" h="38100"/>
            </a:sp3d>
          </p:spPr>
          <p:style>
            <a:lnRef idx="1">
              <a:schemeClr val="accent3"/>
            </a:lnRef>
            <a:fillRef idx="3">
              <a:schemeClr val="accent3"/>
            </a:fillRef>
            <a:effectRef idx="2">
              <a:schemeClr val="accent3"/>
            </a:effectRef>
            <a:fontRef idx="minor">
              <a:schemeClr val="lt1"/>
            </a:fontRef>
          </p:style>
        </p:sp>
        <p:sp>
          <p:nvSpPr>
            <p:cNvPr id="16" name="Rounded Rectangle 6"/>
            <p:cNvSpPr/>
            <p:nvPr/>
          </p:nvSpPr>
          <p:spPr>
            <a:xfrm>
              <a:off x="2638559" y="166633"/>
              <a:ext cx="1561838" cy="64008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0005" tIns="40005" rIns="40005" bIns="40005" numCol="1" spcCol="1270" anchor="ctr" anchorCtr="0">
              <a:noAutofit/>
            </a:bodyPr>
            <a:lstStyle/>
            <a:p>
              <a:pPr algn="ctr" defTabSz="933226">
                <a:lnSpc>
                  <a:spcPct val="90000"/>
                </a:lnSpc>
                <a:spcBef>
                  <a:spcPct val="0"/>
                </a:spcBef>
                <a:spcAft>
                  <a:spcPct val="35000"/>
                </a:spcAft>
              </a:pPr>
              <a:r>
                <a:rPr lang="en-US" sz="2100" dirty="0">
                  <a:solidFill>
                    <a:prstClr val="white"/>
                  </a:solidFill>
                  <a:latin typeface="Trebuchet MS" pitchFamily="34" charset="0"/>
                </a:rPr>
                <a:t>Affordable</a:t>
              </a:r>
            </a:p>
          </p:txBody>
        </p:sp>
      </p:grpSp>
      <p:grpSp>
        <p:nvGrpSpPr>
          <p:cNvPr id="12" name="Group 11"/>
          <p:cNvGrpSpPr/>
          <p:nvPr/>
        </p:nvGrpSpPr>
        <p:grpSpPr>
          <a:xfrm>
            <a:off x="6400800" y="4912414"/>
            <a:ext cx="1530484" cy="726386"/>
            <a:chOff x="5133973" y="762001"/>
            <a:chExt cx="1530484" cy="726386"/>
          </a:xfrm>
          <a:scene3d>
            <a:camera prst="orthographicFront"/>
            <a:lightRig rig="flat" dir="t"/>
          </a:scene3d>
        </p:grpSpPr>
        <p:sp>
          <p:nvSpPr>
            <p:cNvPr id="13" name="Rounded Rectangle 12"/>
            <p:cNvSpPr/>
            <p:nvPr/>
          </p:nvSpPr>
          <p:spPr>
            <a:xfrm>
              <a:off x="5133973" y="762001"/>
              <a:ext cx="1530484" cy="726386"/>
            </a:xfrm>
            <a:prstGeom prst="roundRect">
              <a:avLst>
                <a:gd name="adj" fmla="val 10000"/>
              </a:avLst>
            </a:prstGeom>
            <a:sp3d prstMaterial="dkEdge">
              <a:bevelT w="8200" h="38100"/>
            </a:sp3d>
          </p:spPr>
          <p:style>
            <a:lnRef idx="1">
              <a:schemeClr val="accent2"/>
            </a:lnRef>
            <a:fillRef idx="3">
              <a:schemeClr val="accent2"/>
            </a:fillRef>
            <a:effectRef idx="2">
              <a:schemeClr val="accent2"/>
            </a:effectRef>
            <a:fontRef idx="minor">
              <a:schemeClr val="lt1"/>
            </a:fontRef>
          </p:style>
        </p:sp>
        <p:sp>
          <p:nvSpPr>
            <p:cNvPr id="14" name="Rounded Rectangle 8"/>
            <p:cNvSpPr/>
            <p:nvPr/>
          </p:nvSpPr>
          <p:spPr>
            <a:xfrm>
              <a:off x="5155248" y="783276"/>
              <a:ext cx="1487934" cy="68383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0005" tIns="40005" rIns="40005" bIns="40005" numCol="1" spcCol="1270" anchor="ctr" anchorCtr="0">
              <a:noAutofit/>
            </a:bodyPr>
            <a:lstStyle/>
            <a:p>
              <a:pPr algn="ctr" defTabSz="933226">
                <a:lnSpc>
                  <a:spcPct val="90000"/>
                </a:lnSpc>
                <a:spcBef>
                  <a:spcPct val="0"/>
                </a:spcBef>
                <a:spcAft>
                  <a:spcPct val="35000"/>
                </a:spcAft>
              </a:pPr>
              <a:r>
                <a:rPr lang="en-US" sz="2100" dirty="0">
                  <a:solidFill>
                    <a:prstClr val="white"/>
                  </a:solidFill>
                  <a:latin typeface="Trebuchet MS" pitchFamily="34" charset="0"/>
                </a:rPr>
                <a:t>Reliable</a:t>
              </a:r>
            </a:p>
          </p:txBody>
        </p:sp>
      </p:grpSp>
      <p:sp>
        <p:nvSpPr>
          <p:cNvPr id="25" name="TextBox 24"/>
          <p:cNvSpPr txBox="1"/>
          <p:nvPr/>
        </p:nvSpPr>
        <p:spPr>
          <a:xfrm>
            <a:off x="1981200" y="1295400"/>
            <a:ext cx="14478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91418" tIns="45710" rIns="91418" bIns="45710" rtlCol="0">
            <a:spAutoFit/>
          </a:bodyPr>
          <a:lstStyle/>
          <a:p>
            <a:pPr algn="ctr" defTabSz="914180"/>
            <a:r>
              <a:rPr lang="en-US" dirty="0">
                <a:solidFill>
                  <a:prstClr val="white"/>
                </a:solidFill>
                <a:latin typeface="Calibri"/>
              </a:rPr>
              <a:t>Ideal Taxi</a:t>
            </a:r>
          </a:p>
        </p:txBody>
      </p:sp>
      <p:grpSp>
        <p:nvGrpSpPr>
          <p:cNvPr id="26" name="Group 22"/>
          <p:cNvGrpSpPr/>
          <p:nvPr/>
        </p:nvGrpSpPr>
        <p:grpSpPr>
          <a:xfrm>
            <a:off x="5486400" y="1524002"/>
            <a:ext cx="3124200" cy="2976349"/>
            <a:chOff x="5486400" y="1367051"/>
            <a:chExt cx="3124200" cy="2976349"/>
          </a:xfrm>
        </p:grpSpPr>
        <p:pic>
          <p:nvPicPr>
            <p:cNvPr id="28" name="Picture 1" descr="C:\Users\Tran Cong Hoang\Desktop\S4\new-images\cloud-symbol.jpg"/>
            <p:cNvPicPr>
              <a:picLocks noChangeAspect="1" noChangeArrowheads="1"/>
            </p:cNvPicPr>
            <p:nvPr/>
          </p:nvPicPr>
          <p:blipFill>
            <a:blip r:embed="rId4" cstate="print"/>
            <a:srcRect t="8803" r="5634"/>
            <a:stretch>
              <a:fillRect/>
            </a:stretch>
          </p:blipFill>
          <p:spPr bwMode="auto">
            <a:xfrm>
              <a:off x="5486400" y="1367051"/>
              <a:ext cx="3124200" cy="2415426"/>
            </a:xfrm>
            <a:prstGeom prst="rect">
              <a:avLst/>
            </a:prstGeom>
            <a:noFill/>
          </p:spPr>
        </p:pic>
        <p:sp>
          <p:nvSpPr>
            <p:cNvPr id="29" name="Freeform 28"/>
            <p:cNvSpPr/>
            <p:nvPr/>
          </p:nvSpPr>
          <p:spPr>
            <a:xfrm>
              <a:off x="7086600" y="1900451"/>
              <a:ext cx="609600" cy="1050263"/>
            </a:xfrm>
            <a:custGeom>
              <a:avLst/>
              <a:gdLst>
                <a:gd name="connsiteX0" fmla="*/ 0 w 1203960"/>
                <a:gd name="connsiteY0" fmla="*/ 160020 h 2133600"/>
                <a:gd name="connsiteX1" fmla="*/ 251460 w 1203960"/>
                <a:gd name="connsiteY1" fmla="*/ 0 h 2133600"/>
                <a:gd name="connsiteX2" fmla="*/ 1203960 w 1203960"/>
                <a:gd name="connsiteY2" fmla="*/ 22860 h 2133600"/>
                <a:gd name="connsiteX3" fmla="*/ 1196340 w 1203960"/>
                <a:gd name="connsiteY3" fmla="*/ 2118360 h 2133600"/>
                <a:gd name="connsiteX4" fmla="*/ 274320 w 1203960"/>
                <a:gd name="connsiteY4" fmla="*/ 2133600 h 2133600"/>
                <a:gd name="connsiteX5" fmla="*/ 0 w 1203960"/>
                <a:gd name="connsiteY5" fmla="*/ 1988820 h 2133600"/>
                <a:gd name="connsiteX6" fmla="*/ 0 w 1203960"/>
                <a:gd name="connsiteY6" fmla="*/ 16002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3960" h="2133600">
                  <a:moveTo>
                    <a:pt x="0" y="160020"/>
                  </a:moveTo>
                  <a:lnTo>
                    <a:pt x="251460" y="0"/>
                  </a:lnTo>
                  <a:lnTo>
                    <a:pt x="1203960" y="22860"/>
                  </a:lnTo>
                  <a:lnTo>
                    <a:pt x="1196340" y="2118360"/>
                  </a:lnTo>
                  <a:lnTo>
                    <a:pt x="274320" y="2133600"/>
                  </a:lnTo>
                  <a:lnTo>
                    <a:pt x="0" y="1988820"/>
                  </a:lnTo>
                  <a:lnTo>
                    <a:pt x="0" y="160020"/>
                  </a:lnTo>
                  <a:close/>
                </a:path>
              </a:pathLst>
            </a:custGeom>
            <a:blipFill>
              <a:blip r:embed="rId5" cstate="print"/>
              <a:stretch>
                <a:fillRect l="-1000" t="-1000" r="-2000" b="-2000"/>
              </a:stretch>
            </a:blipFill>
            <a:ln>
              <a:noFill/>
            </a:ln>
            <a:effectLst>
              <a:outerShdw blurRad="76200" dir="18900000" sy="23000" kx="-1200000" algn="bl" rotWithShape="0">
                <a:prstClr val="black">
                  <a:alpha val="2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a:solidFill>
                  <a:prstClr val="white"/>
                </a:solidFill>
                <a:latin typeface="Calibri"/>
              </a:endParaRPr>
            </a:p>
          </p:txBody>
        </p:sp>
        <p:cxnSp>
          <p:nvCxnSpPr>
            <p:cNvPr id="30" name="Straight Arrow Connector 29"/>
            <p:cNvCxnSpPr/>
            <p:nvPr/>
          </p:nvCxnSpPr>
          <p:spPr>
            <a:xfrm flipV="1">
              <a:off x="6934200" y="2819400"/>
              <a:ext cx="533400" cy="83820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pic>
          <p:nvPicPr>
            <p:cNvPr id="27" name="Picture 2" descr="http://en.opensuse.org/images/0/0b/Icon-user.png"/>
            <p:cNvPicPr>
              <a:picLocks noChangeAspect="1" noChangeArrowheads="1"/>
            </p:cNvPicPr>
            <p:nvPr/>
          </p:nvPicPr>
          <p:blipFill>
            <a:blip r:embed="rId6" cstate="print"/>
            <a:srcRect/>
            <a:stretch>
              <a:fillRect/>
            </a:stretch>
          </p:blipFill>
          <p:spPr bwMode="auto">
            <a:xfrm>
              <a:off x="6248400" y="3581400"/>
              <a:ext cx="762000" cy="762000"/>
            </a:xfrm>
            <a:prstGeom prst="rect">
              <a:avLst/>
            </a:prstGeom>
            <a:noFill/>
          </p:spPr>
        </p:pic>
      </p:grpSp>
      <p:sp>
        <p:nvSpPr>
          <p:cNvPr id="24" name="TextBox 23"/>
          <p:cNvSpPr txBox="1"/>
          <p:nvPr/>
        </p:nvSpPr>
        <p:spPr>
          <a:xfrm>
            <a:off x="6477000" y="1295400"/>
            <a:ext cx="16002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91418" tIns="45710" rIns="91418" bIns="45710" rtlCol="0">
            <a:spAutoFit/>
          </a:bodyPr>
          <a:lstStyle/>
          <a:p>
            <a:pPr algn="ctr" defTabSz="914180"/>
            <a:r>
              <a:rPr lang="en-US" dirty="0">
                <a:solidFill>
                  <a:prstClr val="white"/>
                </a:solidFill>
                <a:latin typeface="Calibri"/>
              </a:rPr>
              <a:t>Cloud services</a:t>
            </a:r>
          </a:p>
        </p:txBody>
      </p:sp>
    </p:spTree>
    <p:extLst>
      <p:ext uri="{BB962C8B-B14F-4D97-AF65-F5344CB8AC3E}">
        <p14:creationId xmlns:p14="http://schemas.microsoft.com/office/powerpoint/2010/main" val="19642690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500"/>
                                        <p:tgtEl>
                                          <p:spTgt spid="10"/>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trips(downRight)">
                                      <p:cBhvr>
                                        <p:cTn id="15" dur="500"/>
                                        <p:tgtEl>
                                          <p:spTgt spid="11"/>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trips(downRigh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642502"/>
            <a:ext cx="7772400" cy="1297877"/>
          </a:xfrm>
        </p:spPr>
        <p:txBody>
          <a:bodyPr>
            <a:normAutofit/>
          </a:bodyPr>
          <a:lstStyle/>
          <a:p>
            <a:r>
              <a:rPr lang="en-US" sz="6600" b="1" dirty="0" smtClean="0">
                <a:latin typeface="Calibri"/>
                <a:cs typeface="Calibri"/>
              </a:rPr>
              <a:t>SQL </a:t>
            </a:r>
            <a:r>
              <a:rPr lang="en-US" sz="6600" b="1" dirty="0" err="1" smtClean="0">
                <a:latin typeface="Calibri"/>
                <a:cs typeface="Calibri"/>
              </a:rPr>
              <a:t>vs</a:t>
            </a:r>
            <a:r>
              <a:rPr lang="en-US" sz="6600" b="1" dirty="0" smtClean="0">
                <a:latin typeface="Calibri"/>
                <a:cs typeface="Calibri"/>
              </a:rPr>
              <a:t> </a:t>
            </a:r>
            <a:r>
              <a:rPr lang="en-US" sz="6600" b="1" dirty="0" err="1">
                <a:latin typeface="Calibri"/>
                <a:cs typeface="Calibri"/>
              </a:rPr>
              <a:t>NoSQL</a:t>
            </a:r>
            <a:endParaRPr lang="en-SG" sz="6600" b="1" dirty="0">
              <a:latin typeface="Calibri"/>
              <a:cs typeface="Calibri"/>
            </a:endParaRPr>
          </a:p>
        </p:txBody>
      </p:sp>
      <p:sp>
        <p:nvSpPr>
          <p:cNvPr id="23" name="TextBox 22"/>
          <p:cNvSpPr txBox="1"/>
          <p:nvPr/>
        </p:nvSpPr>
        <p:spPr>
          <a:xfrm>
            <a:off x="1143000" y="1752600"/>
            <a:ext cx="1430412" cy="523200"/>
          </a:xfrm>
          <a:prstGeom prst="rect">
            <a:avLst/>
          </a:prstGeom>
          <a:noFill/>
        </p:spPr>
        <p:txBody>
          <a:bodyPr wrap="none" lIns="91418" tIns="45710" rIns="91418" bIns="45710" rtlCol="0">
            <a:spAutoFit/>
          </a:bodyPr>
          <a:lstStyle/>
          <a:p>
            <a:pPr defTabSz="457090" fontAlgn="base">
              <a:spcBef>
                <a:spcPct val="0"/>
              </a:spcBef>
              <a:spcAft>
                <a:spcPct val="0"/>
              </a:spcAft>
            </a:pPr>
            <a:r>
              <a:rPr lang="en-US" sz="2800" dirty="0" smtClean="0">
                <a:solidFill>
                  <a:prstClr val="black">
                    <a:lumMod val="50000"/>
                    <a:lumOff val="50000"/>
                  </a:prstClr>
                </a:solidFill>
                <a:latin typeface="Palatino Linotype"/>
                <a:cs typeface="Arial" charset="0"/>
              </a:rPr>
              <a:t>Trends?</a:t>
            </a:r>
            <a:endParaRPr lang="en-US" dirty="0">
              <a:solidFill>
                <a:prstClr val="black">
                  <a:lumMod val="50000"/>
                  <a:lumOff val="50000"/>
                </a:prstClr>
              </a:solidFill>
              <a:latin typeface="Palatino Linotype"/>
              <a:cs typeface="Arial" charset="0"/>
            </a:endParaRPr>
          </a:p>
        </p:txBody>
      </p:sp>
      <p:sp>
        <p:nvSpPr>
          <p:cNvPr id="24" name="TextBox 23"/>
          <p:cNvSpPr txBox="1"/>
          <p:nvPr/>
        </p:nvSpPr>
        <p:spPr>
          <a:xfrm>
            <a:off x="6231431" y="1556833"/>
            <a:ext cx="2308601" cy="523200"/>
          </a:xfrm>
          <a:prstGeom prst="rect">
            <a:avLst/>
          </a:prstGeom>
          <a:noFill/>
        </p:spPr>
        <p:txBody>
          <a:bodyPr wrap="none" lIns="91418" tIns="45710" rIns="91418" bIns="45710" rtlCol="0">
            <a:spAutoFit/>
          </a:bodyPr>
          <a:lstStyle/>
          <a:p>
            <a:pPr defTabSz="457090" fontAlgn="base">
              <a:spcBef>
                <a:spcPct val="0"/>
              </a:spcBef>
              <a:spcAft>
                <a:spcPct val="0"/>
              </a:spcAft>
            </a:pPr>
            <a:r>
              <a:rPr lang="en-US" sz="2800" dirty="0" smtClean="0">
                <a:solidFill>
                  <a:srgbClr val="87AC47"/>
                </a:solidFill>
                <a:latin typeface="Palatino Linotype"/>
                <a:cs typeface="Arial" charset="0"/>
              </a:rPr>
              <a:t>Comparison?</a:t>
            </a:r>
            <a:endParaRPr lang="en-US" sz="2800" dirty="0">
              <a:solidFill>
                <a:srgbClr val="87AC47"/>
              </a:solidFill>
              <a:latin typeface="Palatino Linotype"/>
              <a:cs typeface="Arial" charset="0"/>
            </a:endParaRPr>
          </a:p>
        </p:txBody>
      </p:sp>
      <p:sp>
        <p:nvSpPr>
          <p:cNvPr id="25" name="TextBox 24"/>
          <p:cNvSpPr txBox="1"/>
          <p:nvPr/>
        </p:nvSpPr>
        <p:spPr>
          <a:xfrm>
            <a:off x="3657600" y="5029200"/>
            <a:ext cx="1880599" cy="523200"/>
          </a:xfrm>
          <a:prstGeom prst="rect">
            <a:avLst/>
          </a:prstGeom>
          <a:noFill/>
        </p:spPr>
        <p:txBody>
          <a:bodyPr wrap="none" lIns="91418" tIns="45710" rIns="91418" bIns="45710" rtlCol="0">
            <a:spAutoFit/>
          </a:bodyPr>
          <a:lstStyle/>
          <a:p>
            <a:pPr defTabSz="457090" fontAlgn="base">
              <a:spcBef>
                <a:spcPct val="0"/>
              </a:spcBef>
              <a:spcAft>
                <a:spcPct val="0"/>
              </a:spcAft>
            </a:pPr>
            <a:r>
              <a:rPr lang="en-US" sz="2800" dirty="0" smtClean="0">
                <a:solidFill>
                  <a:srgbClr val="7F7F7F"/>
                </a:solidFill>
                <a:latin typeface="Palatino Linotype"/>
                <a:cs typeface="Arial" charset="0"/>
              </a:rPr>
              <a:t>Use-cases?</a:t>
            </a:r>
            <a:endParaRPr lang="en-US" sz="2800" dirty="0">
              <a:solidFill>
                <a:srgbClr val="7F7F7F"/>
              </a:solidFill>
              <a:latin typeface="Palatino Linotype"/>
              <a:cs typeface="Arial" charset="0"/>
            </a:endParaRPr>
          </a:p>
        </p:txBody>
      </p:sp>
      <p:pic>
        <p:nvPicPr>
          <p:cNvPr id="4" name="Picture 3"/>
          <p:cNvPicPr>
            <a:picLocks noChangeAspect="1"/>
          </p:cNvPicPr>
          <p:nvPr/>
        </p:nvPicPr>
        <p:blipFill rotWithShape="1">
          <a:blip r:embed="rId3"/>
          <a:srcRect l="56655" t="68670" r="24194" b="20955"/>
          <a:stretch/>
        </p:blipFill>
        <p:spPr>
          <a:xfrm rot="18266219">
            <a:off x="5355850" y="2328665"/>
            <a:ext cx="1167456" cy="436141"/>
          </a:xfrm>
          <a:prstGeom prst="rect">
            <a:avLst/>
          </a:prstGeom>
        </p:spPr>
      </p:pic>
      <p:pic>
        <p:nvPicPr>
          <p:cNvPr id="13" name="Picture 12"/>
          <p:cNvPicPr>
            <a:picLocks noChangeAspect="1"/>
          </p:cNvPicPr>
          <p:nvPr/>
        </p:nvPicPr>
        <p:blipFill rotWithShape="1">
          <a:blip r:embed="rId3">
            <a:grayscl/>
          </a:blip>
          <a:srcRect l="56655" t="68670" r="24194" b="20955"/>
          <a:stretch/>
        </p:blipFill>
        <p:spPr>
          <a:xfrm rot="2249655" flipH="1">
            <a:off x="2240388" y="2424433"/>
            <a:ext cx="1167456" cy="436141"/>
          </a:xfrm>
          <a:prstGeom prst="rect">
            <a:avLst/>
          </a:prstGeom>
        </p:spPr>
      </p:pic>
      <p:pic>
        <p:nvPicPr>
          <p:cNvPr id="14" name="Picture 13"/>
          <p:cNvPicPr>
            <a:picLocks noChangeAspect="1"/>
          </p:cNvPicPr>
          <p:nvPr/>
        </p:nvPicPr>
        <p:blipFill rotWithShape="1">
          <a:blip r:embed="rId3">
            <a:grayscl/>
          </a:blip>
          <a:srcRect l="56655" t="68670" r="24194" b="20955"/>
          <a:stretch/>
        </p:blipFill>
        <p:spPr>
          <a:xfrm rot="6700047">
            <a:off x="4145782" y="4345308"/>
            <a:ext cx="1167456" cy="436141"/>
          </a:xfrm>
          <a:prstGeom prst="rect">
            <a:avLst/>
          </a:prstGeom>
        </p:spPr>
      </p:pic>
    </p:spTree>
    <p:extLst>
      <p:ext uri="{BB962C8B-B14F-4D97-AF65-F5344CB8AC3E}">
        <p14:creationId xmlns:p14="http://schemas.microsoft.com/office/powerpoint/2010/main" val="92590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41864" y="2321525"/>
            <a:ext cx="4065205" cy="369332"/>
            <a:chOff x="541867" y="3115733"/>
            <a:chExt cx="2827866" cy="369332"/>
          </a:xfrm>
        </p:grpSpPr>
        <p:sp>
          <p:nvSpPr>
            <p:cNvPr id="16" name="TextBox 15"/>
            <p:cNvSpPr txBox="1"/>
            <p:nvPr/>
          </p:nvSpPr>
          <p:spPr>
            <a:xfrm>
              <a:off x="541867" y="3115733"/>
              <a:ext cx="805254" cy="369332"/>
            </a:xfrm>
            <a:prstGeom prst="rect">
              <a:avLst/>
            </a:prstGeom>
            <a:noFill/>
          </p:spPr>
          <p:txBody>
            <a:bodyPr wrap="square" rtlCol="0">
              <a:spAutoFit/>
            </a:bodyPr>
            <a:lstStyle/>
            <a:p>
              <a:r>
                <a:rPr lang="en-US" dirty="0" smtClean="0"/>
                <a:t>Item </a:t>
              </a:r>
              <a:r>
                <a:rPr lang="en-US" dirty="0" err="1" smtClean="0"/>
                <a:t>url</a:t>
              </a:r>
              <a:r>
                <a:rPr lang="en-US" dirty="0" smtClean="0"/>
                <a:t>: </a:t>
              </a:r>
              <a:endParaRPr lang="en-US" dirty="0"/>
            </a:p>
          </p:txBody>
        </p:sp>
        <p:sp>
          <p:nvSpPr>
            <p:cNvPr id="17" name="Rectangle 16"/>
            <p:cNvSpPr/>
            <p:nvPr/>
          </p:nvSpPr>
          <p:spPr>
            <a:xfrm>
              <a:off x="1339382" y="3115733"/>
              <a:ext cx="2030351" cy="3693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541865" y="2793298"/>
            <a:ext cx="5528532" cy="369332"/>
          </a:xfrm>
          <a:prstGeom prst="rect">
            <a:avLst/>
          </a:prstGeom>
          <a:noFill/>
        </p:spPr>
        <p:txBody>
          <a:bodyPr wrap="square" rtlCol="0">
            <a:spAutoFit/>
          </a:bodyPr>
          <a:lstStyle/>
          <a:p>
            <a:r>
              <a:rPr lang="en-US" dirty="0" smtClean="0"/>
              <a:t>Item description</a:t>
            </a:r>
            <a:endParaRPr lang="en-US" dirty="0"/>
          </a:p>
        </p:txBody>
      </p:sp>
      <p:sp>
        <p:nvSpPr>
          <p:cNvPr id="22" name="Rectangle 21"/>
          <p:cNvSpPr/>
          <p:nvPr/>
        </p:nvSpPr>
        <p:spPr>
          <a:xfrm>
            <a:off x="761588" y="3213430"/>
            <a:ext cx="4967251" cy="5963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541865" y="1913695"/>
            <a:ext cx="2162972" cy="369332"/>
          </a:xfrm>
          <a:prstGeom prst="rect">
            <a:avLst/>
          </a:prstGeom>
          <a:noFill/>
        </p:spPr>
        <p:txBody>
          <a:bodyPr wrap="none" rtlCol="0">
            <a:spAutoFit/>
          </a:bodyPr>
          <a:lstStyle/>
          <a:p>
            <a:r>
              <a:rPr lang="en-US" dirty="0" smtClean="0"/>
              <a:t>Add item to wish list:</a:t>
            </a:r>
            <a:endParaRPr lang="en-US" dirty="0"/>
          </a:p>
        </p:txBody>
      </p:sp>
      <p:sp>
        <p:nvSpPr>
          <p:cNvPr id="3" name="TextBox 2"/>
          <p:cNvSpPr txBox="1"/>
          <p:nvPr/>
        </p:nvSpPr>
        <p:spPr>
          <a:xfrm>
            <a:off x="541865" y="4068302"/>
            <a:ext cx="1146468" cy="400110"/>
          </a:xfrm>
          <a:prstGeom prst="rect">
            <a:avLst/>
          </a:prstGeom>
          <a:noFill/>
        </p:spPr>
        <p:txBody>
          <a:bodyPr wrap="none" rtlCol="0">
            <a:spAutoFit/>
          </a:bodyPr>
          <a:lstStyle/>
          <a:p>
            <a:r>
              <a:rPr lang="en-US" sz="2000" b="1" dirty="0" smtClean="0"/>
              <a:t>Wish List</a:t>
            </a:r>
            <a:endParaRPr lang="en-US" sz="2000" b="1" dirty="0"/>
          </a:p>
        </p:txBody>
      </p:sp>
      <p:graphicFrame>
        <p:nvGraphicFramePr>
          <p:cNvPr id="4" name="Table 3"/>
          <p:cNvGraphicFramePr>
            <a:graphicFrameLocks noGrp="1"/>
          </p:cNvGraphicFramePr>
          <p:nvPr>
            <p:extLst>
              <p:ext uri="{D42A27DB-BD31-4B8C-83A1-F6EECF244321}">
                <p14:modId xmlns:p14="http://schemas.microsoft.com/office/powerpoint/2010/main" val="3471305137"/>
              </p:ext>
            </p:extLst>
          </p:nvPr>
        </p:nvGraphicFramePr>
        <p:xfrm>
          <a:off x="541863" y="4693120"/>
          <a:ext cx="8049144" cy="1670818"/>
        </p:xfrm>
        <a:graphic>
          <a:graphicData uri="http://schemas.openxmlformats.org/drawingml/2006/table">
            <a:tbl>
              <a:tblPr firstRow="1" bandRow="1">
                <a:tableStyleId>{5C22544A-7EE6-4342-B048-85BDC9FD1C3A}</a:tableStyleId>
              </a:tblPr>
              <a:tblGrid>
                <a:gridCol w="5566029"/>
                <a:gridCol w="2483115"/>
              </a:tblGrid>
              <a:tr h="581765">
                <a:tc>
                  <a:txBody>
                    <a:bodyPr/>
                    <a:lstStyle/>
                    <a:p>
                      <a:r>
                        <a:rPr lang="en-US" dirty="0" smtClean="0"/>
                        <a:t>Item</a:t>
                      </a:r>
                      <a:endParaRPr lang="en-US" dirty="0"/>
                    </a:p>
                  </a:txBody>
                  <a:tcPr/>
                </a:tc>
                <a:tc>
                  <a:txBody>
                    <a:bodyPr/>
                    <a:lstStyle/>
                    <a:p>
                      <a:endParaRPr lang="en-US" dirty="0"/>
                    </a:p>
                  </a:txBody>
                  <a:tcPr/>
                </a:tc>
              </a:tr>
              <a:tr h="1089053">
                <a:tc>
                  <a:txBody>
                    <a:bodyPr/>
                    <a:lstStyle/>
                    <a:p>
                      <a:r>
                        <a:rPr lang="en-US" dirty="0" smtClean="0"/>
                        <a:t>I am looking for a book</a:t>
                      </a:r>
                      <a:r>
                        <a:rPr lang="en-US" baseline="0" dirty="0" smtClean="0"/>
                        <a:t> on Google App Engine …</a:t>
                      </a:r>
                      <a:endParaRPr lang="en-US" dirty="0"/>
                    </a:p>
                  </a:txBody>
                  <a:tcPr/>
                </a:tc>
                <a:tc>
                  <a:txBody>
                    <a:bodyPr/>
                    <a:lstStyle/>
                    <a:p>
                      <a:endParaRPr lang="en-US" dirty="0"/>
                    </a:p>
                  </a:txBody>
                  <a:tcPr/>
                </a:tc>
              </a:tr>
            </a:tbl>
          </a:graphicData>
        </a:graphic>
      </p:graphicFrame>
      <p:pic>
        <p:nvPicPr>
          <p:cNvPr id="10" name="Picture 9" descr="51b68YZy0GL._BO2,204,203,200_PIsitb-sticker-arrow-click,TopRight,35,-76_AA300_SH20_OU01_.jp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8722" y="5415093"/>
            <a:ext cx="863233" cy="863233"/>
          </a:xfrm>
          <a:prstGeom prst="rect">
            <a:avLst/>
          </a:prstGeom>
        </p:spPr>
      </p:pic>
      <p:sp>
        <p:nvSpPr>
          <p:cNvPr id="25" name="Rounded Rectangle 24">
            <a:hlinkClick r:id="rId5" action="ppaction://hlinksldjump"/>
          </p:cNvPr>
          <p:cNvSpPr/>
          <p:nvPr/>
        </p:nvSpPr>
        <p:spPr>
          <a:xfrm>
            <a:off x="6245962" y="3516724"/>
            <a:ext cx="1360039" cy="293078"/>
          </a:xfrm>
          <a:prstGeom prst="roundRect">
            <a:avLst/>
          </a:prstGeom>
          <a:gradFill flip="none" rotWithShape="1">
            <a:gsLst>
              <a:gs pos="0">
                <a:schemeClr val="accent6">
                  <a:lumMod val="75000"/>
                </a:schemeClr>
              </a:gs>
              <a:gs pos="100000">
                <a:schemeClr val="accent2">
                  <a:lumMod val="75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bg1"/>
                </a:solidFill>
              </a:rPr>
              <a:t>Submit</a:t>
            </a:r>
            <a:endParaRPr lang="en-US" b="1" dirty="0">
              <a:solidFill>
                <a:schemeClr val="bg1"/>
              </a:solidFill>
            </a:endParaRPr>
          </a:p>
        </p:txBody>
      </p:sp>
      <p:grpSp>
        <p:nvGrpSpPr>
          <p:cNvPr id="26" name="Group 25"/>
          <p:cNvGrpSpPr/>
          <p:nvPr/>
        </p:nvGrpSpPr>
        <p:grpSpPr>
          <a:xfrm>
            <a:off x="4759469" y="2283027"/>
            <a:ext cx="4065205" cy="369332"/>
            <a:chOff x="541867" y="3115733"/>
            <a:chExt cx="2827866" cy="369332"/>
          </a:xfrm>
        </p:grpSpPr>
        <p:sp>
          <p:nvSpPr>
            <p:cNvPr id="27" name="TextBox 26"/>
            <p:cNvSpPr txBox="1"/>
            <p:nvPr/>
          </p:nvSpPr>
          <p:spPr>
            <a:xfrm>
              <a:off x="541867" y="3115733"/>
              <a:ext cx="805254" cy="369332"/>
            </a:xfrm>
            <a:prstGeom prst="rect">
              <a:avLst/>
            </a:prstGeom>
            <a:noFill/>
          </p:spPr>
          <p:txBody>
            <a:bodyPr wrap="square" rtlCol="0">
              <a:spAutoFit/>
            </a:bodyPr>
            <a:lstStyle/>
            <a:p>
              <a:r>
                <a:rPr lang="en-US" dirty="0" smtClean="0"/>
                <a:t>Image </a:t>
              </a:r>
              <a:r>
                <a:rPr lang="en-US" dirty="0" err="1" smtClean="0"/>
                <a:t>url</a:t>
              </a:r>
              <a:r>
                <a:rPr lang="en-US" dirty="0" smtClean="0"/>
                <a:t>: </a:t>
              </a:r>
              <a:endParaRPr lang="en-US" dirty="0"/>
            </a:p>
          </p:txBody>
        </p:sp>
        <p:sp>
          <p:nvSpPr>
            <p:cNvPr id="28" name="Rectangle 27"/>
            <p:cNvSpPr/>
            <p:nvPr/>
          </p:nvSpPr>
          <p:spPr>
            <a:xfrm>
              <a:off x="1339382" y="3115733"/>
              <a:ext cx="2030351" cy="3693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itle 7"/>
          <p:cNvSpPr>
            <a:spLocks noGrp="1"/>
          </p:cNvSpPr>
          <p:nvPr>
            <p:ph type="title"/>
          </p:nvPr>
        </p:nvSpPr>
        <p:spPr/>
        <p:txBody>
          <a:bodyPr/>
          <a:lstStyle/>
          <a:p>
            <a:r>
              <a:rPr lang="en-US" b="0" dirty="0" err="1" smtClean="0"/>
              <a:t>Datastore</a:t>
            </a:r>
            <a:endParaRPr lang="en-US" b="0" dirty="0"/>
          </a:p>
        </p:txBody>
      </p:sp>
    </p:spTree>
    <p:extLst>
      <p:ext uri="{BB962C8B-B14F-4D97-AF65-F5344CB8AC3E}">
        <p14:creationId xmlns:p14="http://schemas.microsoft.com/office/powerpoint/2010/main" val="2034490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190041" y="1569853"/>
            <a:ext cx="2799593" cy="4334462"/>
            <a:chOff x="3236918" y="1655804"/>
            <a:chExt cx="2799593" cy="4334462"/>
          </a:xfrm>
        </p:grpSpPr>
        <p:pic>
          <p:nvPicPr>
            <p:cNvPr id="6" name="Picture 8" descr="http://3.bp.blogspot.com/_-dK4R3d1lbc/SWx8flGm41I/AAAAAAAAA0Q/5FRGdwy0nEM/s400/db2mac.jpg"/>
            <p:cNvPicPr>
              <a:picLocks noChangeAspect="1" noChangeArrowheads="1"/>
            </p:cNvPicPr>
            <p:nvPr/>
          </p:nvPicPr>
          <p:blipFill rotWithShape="1">
            <a:blip r:embed="rId3">
              <a:clrChange>
                <a:clrFrom>
                  <a:srgbClr val="FEFFF9"/>
                </a:clrFrom>
                <a:clrTo>
                  <a:srgbClr val="FEFFF9">
                    <a:alpha val="0"/>
                  </a:srgbClr>
                </a:clrTo>
              </a:clrChange>
              <a:extLst>
                <a:ext uri="{28A0092B-C50C-407E-A947-70E740481C1C}">
                  <a14:useLocalDpi xmlns:a14="http://schemas.microsoft.com/office/drawing/2010/main" val="0"/>
                </a:ext>
              </a:extLst>
            </a:blip>
            <a:srcRect l="5586" t="31153" r="46726" b="50000"/>
            <a:stretch/>
          </p:blipFill>
          <p:spPr bwMode="auto">
            <a:xfrm>
              <a:off x="3236918" y="5176074"/>
              <a:ext cx="2783962" cy="814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www.dbametrix.com/img/articles/small/logo_oracle.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622" t="41062" r="6598" b="39208"/>
            <a:stretch/>
          </p:blipFill>
          <p:spPr bwMode="auto">
            <a:xfrm>
              <a:off x="3236918" y="4695825"/>
              <a:ext cx="2783965" cy="480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i.zdnet.com/blogs/mysql_logo.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1730"/>
            <a:stretch/>
          </p:blipFill>
          <p:spPr bwMode="auto">
            <a:xfrm>
              <a:off x="3252546" y="1655804"/>
              <a:ext cx="2783965" cy="17922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buddylindsey.com/wp-content/uploads/2012/01/PostgreSQL-9.0.1.gif"/>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74503"/>
            <a:stretch/>
          </p:blipFill>
          <p:spPr bwMode="auto">
            <a:xfrm>
              <a:off x="3252536" y="3246376"/>
              <a:ext cx="2752726" cy="55588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AdminNUS\Desktop\sqlserver_logo.jpg"/>
            <p:cNvPicPr>
              <a:picLocks noChangeAspect="1" noChangeArrowheads="1"/>
            </p:cNvPicPr>
            <p:nvPr/>
          </p:nvPicPr>
          <p:blipFill rotWithShape="1">
            <a:blip r:embed="rId7">
              <a:extLst>
                <a:ext uri="{28A0092B-C50C-407E-A947-70E740481C1C}">
                  <a14:useLocalDpi xmlns:a14="http://schemas.microsoft.com/office/drawing/2010/main" val="0"/>
                </a:ext>
              </a:extLst>
            </a:blip>
            <a:srcRect t="64885"/>
            <a:stretch/>
          </p:blipFill>
          <p:spPr bwMode="auto">
            <a:xfrm>
              <a:off x="3268172" y="3802257"/>
              <a:ext cx="2752711" cy="793885"/>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itle 11"/>
          <p:cNvSpPr>
            <a:spLocks noGrp="1"/>
          </p:cNvSpPr>
          <p:nvPr>
            <p:ph type="title"/>
          </p:nvPr>
        </p:nvSpPr>
        <p:spPr/>
        <p:txBody>
          <a:bodyPr/>
          <a:lstStyle/>
          <a:p>
            <a:r>
              <a:rPr lang="en-US" b="1" dirty="0">
                <a:latin typeface="Calibri"/>
                <a:cs typeface="Calibri"/>
              </a:rPr>
              <a:t>SQL </a:t>
            </a:r>
            <a:r>
              <a:rPr lang="en-US" b="1" dirty="0" smtClean="0">
                <a:latin typeface="Calibri"/>
                <a:cs typeface="Calibri"/>
              </a:rPr>
              <a:t>Databases</a:t>
            </a:r>
            <a:endParaRPr lang="en-SG" b="1" dirty="0">
              <a:latin typeface="Calibri"/>
              <a:cs typeface="Calibri"/>
            </a:endParaRPr>
          </a:p>
        </p:txBody>
      </p:sp>
    </p:spTree>
    <p:extLst>
      <p:ext uri="{BB962C8B-B14F-4D97-AF65-F5344CB8AC3E}">
        <p14:creationId xmlns:p14="http://schemas.microsoft.com/office/powerpoint/2010/main" val="341176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4"/>
                                        </p:tgtEl>
                                        <p:attrNameLst>
                                          <p:attrName>ppt_w</p:attrName>
                                        </p:attrNameLst>
                                      </p:cBhvr>
                                      <p:tavLst>
                                        <p:tav tm="0">
                                          <p:val>
                                            <p:strVal val="ppt_w"/>
                                          </p:val>
                                        </p:tav>
                                        <p:tav tm="100000">
                                          <p:val>
                                            <p:fltVal val="0"/>
                                          </p:val>
                                        </p:tav>
                                      </p:tavLst>
                                    </p:anim>
                                    <p:anim calcmode="lin" valueType="num">
                                      <p:cBhvr>
                                        <p:cTn id="7" dur="500"/>
                                        <p:tgtEl>
                                          <p:spTgt spid="14"/>
                                        </p:tgtEl>
                                        <p:attrNameLst>
                                          <p:attrName>ppt_h</p:attrName>
                                        </p:attrNameLst>
                                      </p:cBhvr>
                                      <p:tavLst>
                                        <p:tav tm="0">
                                          <p:val>
                                            <p:strVal val="ppt_h"/>
                                          </p:val>
                                        </p:tav>
                                        <p:tav tm="100000">
                                          <p:val>
                                            <p:fltVal val="0"/>
                                          </p:val>
                                        </p:tav>
                                      </p:tavLst>
                                    </p:anim>
                                    <p:animEffect transition="out" filter="fad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93086" y="1722253"/>
            <a:ext cx="2799593" cy="4334462"/>
            <a:chOff x="3236918" y="1655804"/>
            <a:chExt cx="2799593" cy="4334462"/>
          </a:xfrm>
        </p:grpSpPr>
        <p:pic>
          <p:nvPicPr>
            <p:cNvPr id="6" name="Picture 8" descr="http://3.bp.blogspot.com/_-dK4R3d1lbc/SWx8flGm41I/AAAAAAAAA0Q/5FRGdwy0nEM/s400/db2mac.jpg"/>
            <p:cNvPicPr>
              <a:picLocks noChangeAspect="1" noChangeArrowheads="1"/>
            </p:cNvPicPr>
            <p:nvPr/>
          </p:nvPicPr>
          <p:blipFill rotWithShape="1">
            <a:blip r:embed="rId3">
              <a:clrChange>
                <a:clrFrom>
                  <a:srgbClr val="FEFFF9"/>
                </a:clrFrom>
                <a:clrTo>
                  <a:srgbClr val="FEFFF9">
                    <a:alpha val="0"/>
                  </a:srgbClr>
                </a:clrTo>
              </a:clrChange>
              <a:extLst>
                <a:ext uri="{28A0092B-C50C-407E-A947-70E740481C1C}">
                  <a14:useLocalDpi xmlns:a14="http://schemas.microsoft.com/office/drawing/2010/main" val="0"/>
                </a:ext>
              </a:extLst>
            </a:blip>
            <a:srcRect l="5586" t="31153" r="46726" b="50000"/>
            <a:stretch/>
          </p:blipFill>
          <p:spPr bwMode="auto">
            <a:xfrm>
              <a:off x="3236918" y="5176074"/>
              <a:ext cx="2783962" cy="814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www.dbametrix.com/img/articles/small/logo_oracle.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622" t="41062" r="6598" b="39208"/>
            <a:stretch/>
          </p:blipFill>
          <p:spPr bwMode="auto">
            <a:xfrm>
              <a:off x="3236918" y="4695825"/>
              <a:ext cx="2783965" cy="480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i.zdnet.com/blogs/mysql_logo.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1730"/>
            <a:stretch/>
          </p:blipFill>
          <p:spPr bwMode="auto">
            <a:xfrm>
              <a:off x="3252546" y="1655804"/>
              <a:ext cx="2783965" cy="17922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buddylindsey.com/wp-content/uploads/2012/01/PostgreSQL-9.0.1.gif"/>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74503"/>
            <a:stretch/>
          </p:blipFill>
          <p:spPr bwMode="auto">
            <a:xfrm>
              <a:off x="3252536" y="3246376"/>
              <a:ext cx="2752726" cy="5558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dminNUS\Desktop\sqlserver_logo.jpg"/>
            <p:cNvPicPr>
              <a:picLocks noChangeAspect="1" noChangeArrowheads="1"/>
            </p:cNvPicPr>
            <p:nvPr/>
          </p:nvPicPr>
          <p:blipFill rotWithShape="1">
            <a:blip r:embed="rId7">
              <a:extLst>
                <a:ext uri="{28A0092B-C50C-407E-A947-70E740481C1C}">
                  <a14:useLocalDpi xmlns:a14="http://schemas.microsoft.com/office/drawing/2010/main" val="0"/>
                </a:ext>
              </a:extLst>
            </a:blip>
            <a:srcRect t="64885"/>
            <a:stretch/>
          </p:blipFill>
          <p:spPr bwMode="auto">
            <a:xfrm>
              <a:off x="3268172" y="3802257"/>
              <a:ext cx="2752711" cy="79388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itle 11"/>
          <p:cNvSpPr txBox="1">
            <a:spLocks/>
          </p:cNvSpPr>
          <p:nvPr/>
        </p:nvSpPr>
        <p:spPr>
          <a:xfrm>
            <a:off x="790408" y="427038"/>
            <a:ext cx="3410465" cy="1143000"/>
          </a:xfrm>
          <a:prstGeom prst="rect">
            <a:avLst/>
          </a:prstGeom>
        </p:spPr>
        <p:txBody>
          <a:bodyPr vert="horz" lIns="91418" tIns="45710" rIns="91418" bIns="45710" rtlCol="0" anchor="ctr">
            <a:normAutofit/>
          </a:bodyPr>
          <a:lstStyle>
            <a:lvl1pPr algn="ctr" defTabSz="457200" rtl="0" eaLnBrk="1" latinLnBrk="0" hangingPunct="1">
              <a:spcBef>
                <a:spcPct val="0"/>
              </a:spcBef>
              <a:buNone/>
              <a:defRPr sz="4400" kern="1200">
                <a:solidFill>
                  <a:schemeClr val="tx1"/>
                </a:solidFill>
                <a:latin typeface="Georgia" pitchFamily="18" charset="0"/>
                <a:ea typeface="+mj-ea"/>
                <a:cs typeface="Aharoni" pitchFamily="2" charset="-79"/>
              </a:defRPr>
            </a:lvl1pPr>
          </a:lstStyle>
          <a:p>
            <a:endParaRPr lang="en-SG" b="1" dirty="0">
              <a:solidFill>
                <a:prstClr val="black"/>
              </a:solidFill>
              <a:latin typeface="Calibri"/>
              <a:cs typeface="Calibri"/>
            </a:endParaRPr>
          </a:p>
        </p:txBody>
      </p:sp>
      <p:sp>
        <p:nvSpPr>
          <p:cNvPr id="31" name="Title 11"/>
          <p:cNvSpPr txBox="1">
            <a:spLocks/>
          </p:cNvSpPr>
          <p:nvPr/>
        </p:nvSpPr>
        <p:spPr>
          <a:xfrm>
            <a:off x="790406" y="457414"/>
            <a:ext cx="7805334" cy="1143000"/>
          </a:xfrm>
          <a:prstGeom prst="rect">
            <a:avLst/>
          </a:prstGeom>
        </p:spPr>
        <p:txBody>
          <a:bodyPr vert="horz" lIns="91418" tIns="45710" rIns="91418" bIns="45710" rtlCol="0" anchor="ctr">
            <a:normAutofit/>
          </a:bodyPr>
          <a:lstStyle>
            <a:lvl1pPr algn="ctr" defTabSz="457200" rtl="0" eaLnBrk="1" latinLnBrk="0" hangingPunct="1">
              <a:spcBef>
                <a:spcPct val="0"/>
              </a:spcBef>
              <a:buNone/>
              <a:defRPr sz="4400" kern="1200">
                <a:solidFill>
                  <a:schemeClr val="tx1"/>
                </a:solidFill>
                <a:latin typeface="Georgia" pitchFamily="18" charset="0"/>
                <a:ea typeface="+mj-ea"/>
                <a:cs typeface="Aharoni" pitchFamily="2" charset="-79"/>
              </a:defRPr>
            </a:lvl1pPr>
          </a:lstStyle>
          <a:p>
            <a:pPr algn="l"/>
            <a:r>
              <a:rPr lang="en-US" b="1" dirty="0" smtClean="0">
                <a:solidFill>
                  <a:prstClr val="black"/>
                </a:solidFill>
                <a:latin typeface="Calibri"/>
                <a:cs typeface="Calibri"/>
              </a:rPr>
              <a:t>SQL databases</a:t>
            </a:r>
            <a:endParaRPr lang="en-SG" b="1" dirty="0">
              <a:solidFill>
                <a:prstClr val="black"/>
              </a:solidFill>
              <a:latin typeface="Calibri"/>
              <a:cs typeface="Calibri"/>
            </a:endParaRP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930960" y="1341720"/>
              <a:ext cx="4098240" cy="791880"/>
            </p14:xfrm>
          </p:contentPart>
        </mc:Choice>
        <mc:Fallback xmlns="">
          <p:pic>
            <p:nvPicPr>
              <p:cNvPr id="3" name="Ink 2"/>
              <p:cNvPicPr/>
              <p:nvPr/>
            </p:nvPicPr>
            <p:blipFill>
              <a:blip r:embed="rId9"/>
              <a:stretch>
                <a:fillRect/>
              </a:stretch>
            </p:blipFill>
            <p:spPr>
              <a:xfrm>
                <a:off x="922320" y="1333801"/>
                <a:ext cx="4118760" cy="811677"/>
              </a:xfrm>
              <a:prstGeom prst="rect">
                <a:avLst/>
              </a:prstGeom>
            </p:spPr>
          </p:pic>
        </mc:Fallback>
      </mc:AlternateContent>
      <p:sp>
        <p:nvSpPr>
          <p:cNvPr id="4" name="TextBox 3"/>
          <p:cNvSpPr txBox="1"/>
          <p:nvPr/>
        </p:nvSpPr>
        <p:spPr>
          <a:xfrm>
            <a:off x="4953000" y="1352921"/>
            <a:ext cx="3242880" cy="369332"/>
          </a:xfrm>
          <a:prstGeom prst="rect">
            <a:avLst/>
          </a:prstGeom>
          <a:noFill/>
        </p:spPr>
        <p:txBody>
          <a:bodyPr wrap="square" rtlCol="0">
            <a:spAutoFit/>
          </a:bodyPr>
          <a:lstStyle/>
          <a:p>
            <a:pPr defTabSz="910651" fontAlgn="base">
              <a:spcBef>
                <a:spcPct val="0"/>
              </a:spcBef>
              <a:spcAft>
                <a:spcPct val="0"/>
              </a:spcAft>
            </a:pPr>
            <a:r>
              <a:rPr lang="en-US" b="1" dirty="0" smtClean="0">
                <a:solidFill>
                  <a:srgbClr val="FF0000"/>
                </a:solidFill>
                <a:latin typeface="Arial" charset="0"/>
                <a:cs typeface="Arial" charset="0"/>
              </a:rPr>
              <a:t>S</a:t>
            </a:r>
            <a:r>
              <a:rPr lang="en-US" b="1" dirty="0" smtClean="0">
                <a:solidFill>
                  <a:prstClr val="black"/>
                </a:solidFill>
                <a:latin typeface="Arial" charset="0"/>
                <a:cs typeface="Arial" charset="0"/>
              </a:rPr>
              <a:t>tructured </a:t>
            </a:r>
            <a:r>
              <a:rPr lang="en-US" b="1" dirty="0" smtClean="0">
                <a:solidFill>
                  <a:srgbClr val="FF0000"/>
                </a:solidFill>
                <a:latin typeface="Arial" charset="0"/>
                <a:cs typeface="Arial" charset="0"/>
              </a:rPr>
              <a:t>Q</a:t>
            </a:r>
            <a:r>
              <a:rPr lang="en-US" b="1" dirty="0" smtClean="0">
                <a:solidFill>
                  <a:prstClr val="black"/>
                </a:solidFill>
                <a:latin typeface="Arial" charset="0"/>
                <a:cs typeface="Arial" charset="0"/>
              </a:rPr>
              <a:t>uery </a:t>
            </a:r>
            <a:r>
              <a:rPr lang="en-US" b="1" dirty="0" smtClean="0">
                <a:solidFill>
                  <a:srgbClr val="FF0000"/>
                </a:solidFill>
                <a:latin typeface="Arial" charset="0"/>
                <a:cs typeface="Arial" charset="0"/>
              </a:rPr>
              <a:t>L</a:t>
            </a:r>
            <a:r>
              <a:rPr lang="en-US" b="1" dirty="0" smtClean="0">
                <a:solidFill>
                  <a:prstClr val="black"/>
                </a:solidFill>
                <a:latin typeface="Arial" charset="0"/>
                <a:cs typeface="Arial" charset="0"/>
              </a:rPr>
              <a:t>anguage</a:t>
            </a:r>
            <a:endParaRPr lang="en-SG" b="1" dirty="0">
              <a:solidFill>
                <a:prstClr val="black"/>
              </a:solidFill>
              <a:latin typeface="Arial" charset="0"/>
              <a:cs typeface="Arial" charset="0"/>
            </a:endParaRPr>
          </a:p>
        </p:txBody>
      </p:sp>
      <p:sp>
        <p:nvSpPr>
          <p:cNvPr id="13" name="TextBox 12"/>
          <p:cNvSpPr txBox="1"/>
          <p:nvPr/>
        </p:nvSpPr>
        <p:spPr>
          <a:xfrm>
            <a:off x="4267200" y="2286000"/>
            <a:ext cx="5105400" cy="1015663"/>
          </a:xfrm>
          <a:prstGeom prst="rect">
            <a:avLst/>
          </a:prstGeom>
          <a:noFill/>
        </p:spPr>
        <p:txBody>
          <a:bodyPr wrap="square" rtlCol="0">
            <a:spAutoFit/>
          </a:bodyPr>
          <a:lstStyle/>
          <a:p>
            <a:pPr defTabSz="910651" fontAlgn="base">
              <a:spcBef>
                <a:spcPct val="0"/>
              </a:spcBef>
              <a:spcAft>
                <a:spcPct val="0"/>
              </a:spcAft>
            </a:pPr>
            <a:r>
              <a:rPr lang="en-US" sz="2000" dirty="0" smtClean="0">
                <a:solidFill>
                  <a:srgbClr val="63891F"/>
                </a:solidFill>
                <a:latin typeface="Arial" charset="0"/>
                <a:cs typeface="Arial" charset="0"/>
              </a:rPr>
              <a:t>DDL: create table/view/index</a:t>
            </a:r>
          </a:p>
          <a:p>
            <a:pPr defTabSz="910651" fontAlgn="base">
              <a:spcBef>
                <a:spcPct val="0"/>
              </a:spcBef>
              <a:spcAft>
                <a:spcPct val="0"/>
              </a:spcAft>
            </a:pPr>
            <a:endParaRPr lang="en-US" sz="2000" dirty="0" smtClean="0">
              <a:solidFill>
                <a:srgbClr val="63891F"/>
              </a:solidFill>
              <a:latin typeface="Arial" charset="0"/>
              <a:cs typeface="Arial" charset="0"/>
            </a:endParaRPr>
          </a:p>
          <a:p>
            <a:pPr defTabSz="910651" fontAlgn="base">
              <a:spcBef>
                <a:spcPct val="0"/>
              </a:spcBef>
              <a:spcAft>
                <a:spcPct val="0"/>
              </a:spcAft>
            </a:pPr>
            <a:r>
              <a:rPr lang="en-US" sz="2000" dirty="0" smtClean="0">
                <a:solidFill>
                  <a:srgbClr val="FF66FF"/>
                </a:solidFill>
                <a:latin typeface="Arial" charset="0"/>
                <a:cs typeface="Arial" charset="0"/>
              </a:rPr>
              <a:t>DML: transactions, join/aggregate queries</a:t>
            </a:r>
            <a:endParaRPr lang="en-SG" sz="2000" dirty="0">
              <a:solidFill>
                <a:srgbClr val="FF66FF"/>
              </a:solidFill>
              <a:latin typeface="Arial" charset="0"/>
              <a:cs typeface="Arial" charset="0"/>
            </a:endParaRPr>
          </a:p>
        </p:txBody>
      </p:sp>
    </p:spTree>
    <p:extLst>
      <p:ext uri="{BB962C8B-B14F-4D97-AF65-F5344CB8AC3E}">
        <p14:creationId xmlns:p14="http://schemas.microsoft.com/office/powerpoint/2010/main" val="153744406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00873" y="3506597"/>
            <a:ext cx="4394869" cy="2511354"/>
            <a:chOff x="4200871" y="3506597"/>
            <a:chExt cx="4394869" cy="2511354"/>
          </a:xfrm>
        </p:grpSpPr>
        <p:pic>
          <p:nvPicPr>
            <p:cNvPr id="4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71" y="3506597"/>
              <a:ext cx="4394869" cy="2511354"/>
            </a:xfrm>
            <a:prstGeom prst="rect">
              <a:avLst/>
            </a:prstGeom>
            <a:noFill/>
            <a:ln>
              <a:noFill/>
            </a:ln>
            <a:effectLst/>
          </p:spPr>
        </p:pic>
        <p:sp>
          <p:nvSpPr>
            <p:cNvPr id="45" name="TextBox 44"/>
            <p:cNvSpPr txBox="1"/>
            <p:nvPr/>
          </p:nvSpPr>
          <p:spPr>
            <a:xfrm>
              <a:off x="4200871" y="3699509"/>
              <a:ext cx="1133644" cy="307777"/>
            </a:xfrm>
            <a:prstGeom prst="rect">
              <a:avLst/>
            </a:prstGeom>
            <a:noFill/>
          </p:spPr>
          <p:txBody>
            <a:bodyPr wrap="none"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Customer</a:t>
              </a:r>
              <a:endParaRPr lang="en-SG" sz="1400" b="1" dirty="0">
                <a:solidFill>
                  <a:prstClr val="black"/>
                </a:solidFill>
                <a:latin typeface="Arial Black" pitchFamily="34" charset="0"/>
                <a:ea typeface="Arial Unicode MS" pitchFamily="34" charset="-128"/>
                <a:cs typeface="Arial Unicode MS" pitchFamily="34" charset="-128"/>
              </a:endParaRPr>
            </a:p>
          </p:txBody>
        </p:sp>
        <p:sp>
          <p:nvSpPr>
            <p:cNvPr id="46" name="TextBox 45"/>
            <p:cNvSpPr txBox="1"/>
            <p:nvPr/>
          </p:nvSpPr>
          <p:spPr>
            <a:xfrm>
              <a:off x="5677016" y="3658346"/>
              <a:ext cx="1114408" cy="307777"/>
            </a:xfrm>
            <a:prstGeom prst="rect">
              <a:avLst/>
            </a:prstGeom>
            <a:noFill/>
          </p:spPr>
          <p:txBody>
            <a:bodyPr wrap="none"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Accounts</a:t>
              </a:r>
              <a:endParaRPr lang="en-SG" sz="1400" b="1" dirty="0">
                <a:solidFill>
                  <a:prstClr val="black"/>
                </a:solidFill>
                <a:latin typeface="Arial Black" pitchFamily="34" charset="0"/>
                <a:ea typeface="Arial Unicode MS" pitchFamily="34" charset="-128"/>
                <a:cs typeface="Arial Unicode MS" pitchFamily="34" charset="-128"/>
              </a:endParaRPr>
            </a:p>
          </p:txBody>
        </p:sp>
        <p:sp>
          <p:nvSpPr>
            <p:cNvPr id="47" name="TextBox 46"/>
            <p:cNvSpPr txBox="1"/>
            <p:nvPr/>
          </p:nvSpPr>
          <p:spPr>
            <a:xfrm>
              <a:off x="6886674" y="3658345"/>
              <a:ext cx="1468864" cy="307777"/>
            </a:xfrm>
            <a:prstGeom prst="rect">
              <a:avLst/>
            </a:prstGeom>
            <a:noFill/>
          </p:spPr>
          <p:txBody>
            <a:bodyPr wrap="none"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Transactions</a:t>
              </a:r>
              <a:endParaRPr lang="en-SG" sz="1400" b="1" dirty="0">
                <a:solidFill>
                  <a:prstClr val="black"/>
                </a:solidFill>
                <a:latin typeface="Arial Black" pitchFamily="34" charset="0"/>
                <a:ea typeface="Arial Unicode MS" pitchFamily="34" charset="-128"/>
                <a:cs typeface="Arial Unicode MS" pitchFamily="34" charset="-128"/>
              </a:endParaRPr>
            </a:p>
          </p:txBody>
        </p:sp>
      </p:grpSp>
      <p:sp>
        <p:nvSpPr>
          <p:cNvPr id="30" name="Title 11"/>
          <p:cNvSpPr txBox="1">
            <a:spLocks/>
          </p:cNvSpPr>
          <p:nvPr/>
        </p:nvSpPr>
        <p:spPr>
          <a:xfrm>
            <a:off x="790406" y="457414"/>
            <a:ext cx="7805334" cy="1143000"/>
          </a:xfrm>
          <a:prstGeom prst="rect">
            <a:avLst/>
          </a:prstGeom>
        </p:spPr>
        <p:txBody>
          <a:bodyPr vert="horz" lIns="91418" tIns="45710" rIns="91418" bIns="45710" rtlCol="0" anchor="ctr">
            <a:normAutofit/>
          </a:bodyPr>
          <a:lstStyle>
            <a:lvl1pPr algn="ctr" defTabSz="457200" rtl="0" eaLnBrk="1" latinLnBrk="0" hangingPunct="1">
              <a:spcBef>
                <a:spcPct val="0"/>
              </a:spcBef>
              <a:buNone/>
              <a:defRPr sz="4400" kern="1200">
                <a:solidFill>
                  <a:schemeClr val="tx1"/>
                </a:solidFill>
                <a:latin typeface="Georgia" pitchFamily="18" charset="0"/>
                <a:ea typeface="+mj-ea"/>
                <a:cs typeface="Aharoni" pitchFamily="2" charset="-79"/>
              </a:defRPr>
            </a:lvl1pPr>
          </a:lstStyle>
          <a:p>
            <a:pPr algn="l"/>
            <a:r>
              <a:rPr lang="en-US" b="1" dirty="0" smtClean="0">
                <a:solidFill>
                  <a:prstClr val="black"/>
                </a:solidFill>
                <a:latin typeface="Calibri"/>
                <a:cs typeface="Calibri"/>
              </a:rPr>
              <a:t>Relational data model </a:t>
            </a:r>
            <a:endParaRPr lang="en-SG" b="1" dirty="0">
              <a:solidFill>
                <a:prstClr val="black"/>
              </a:solidFill>
              <a:latin typeface="Calibri"/>
              <a:cs typeface="Calibri"/>
            </a:endParaRPr>
          </a:p>
        </p:txBody>
      </p:sp>
      <p:grpSp>
        <p:nvGrpSpPr>
          <p:cNvPr id="5" name="Group 4"/>
          <p:cNvGrpSpPr/>
          <p:nvPr/>
        </p:nvGrpSpPr>
        <p:grpSpPr>
          <a:xfrm>
            <a:off x="1093086" y="1722253"/>
            <a:ext cx="2799593" cy="4334462"/>
            <a:chOff x="3236918" y="1655804"/>
            <a:chExt cx="2799593" cy="4334462"/>
          </a:xfrm>
        </p:grpSpPr>
        <p:pic>
          <p:nvPicPr>
            <p:cNvPr id="6" name="Picture 8" descr="http://3.bp.blogspot.com/_-dK4R3d1lbc/SWx8flGm41I/AAAAAAAAA0Q/5FRGdwy0nEM/s400/db2mac.jpg"/>
            <p:cNvPicPr>
              <a:picLocks noChangeAspect="1" noChangeArrowheads="1"/>
            </p:cNvPicPr>
            <p:nvPr/>
          </p:nvPicPr>
          <p:blipFill rotWithShape="1">
            <a:blip r:embed="rId4">
              <a:clrChange>
                <a:clrFrom>
                  <a:srgbClr val="FEFFF9"/>
                </a:clrFrom>
                <a:clrTo>
                  <a:srgbClr val="FEFFF9">
                    <a:alpha val="0"/>
                  </a:srgbClr>
                </a:clrTo>
              </a:clrChange>
              <a:extLst>
                <a:ext uri="{28A0092B-C50C-407E-A947-70E740481C1C}">
                  <a14:useLocalDpi xmlns:a14="http://schemas.microsoft.com/office/drawing/2010/main" val="0"/>
                </a:ext>
              </a:extLst>
            </a:blip>
            <a:srcRect l="5586" t="31153" r="46726" b="50000"/>
            <a:stretch/>
          </p:blipFill>
          <p:spPr bwMode="auto">
            <a:xfrm>
              <a:off x="3236918" y="5176074"/>
              <a:ext cx="2783962" cy="814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www.dbametrix.com/img/articles/small/logo_oracle.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622" t="41062" r="6598" b="39208"/>
            <a:stretch/>
          </p:blipFill>
          <p:spPr bwMode="auto">
            <a:xfrm>
              <a:off x="3236918" y="4695825"/>
              <a:ext cx="2783965" cy="4802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i.zdnet.com/blogs/mysql_logo.jp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1730"/>
            <a:stretch/>
          </p:blipFill>
          <p:spPr bwMode="auto">
            <a:xfrm>
              <a:off x="3252546" y="1655804"/>
              <a:ext cx="2783965" cy="17922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buddylindsey.com/wp-content/uploads/2012/01/PostgreSQL-9.0.1.gif"/>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74503"/>
            <a:stretch/>
          </p:blipFill>
          <p:spPr bwMode="auto">
            <a:xfrm>
              <a:off x="3252536" y="3246376"/>
              <a:ext cx="2752726" cy="5558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dminNUS\Desktop\sqlserver_logo.jpg"/>
            <p:cNvPicPr>
              <a:picLocks noChangeAspect="1" noChangeArrowheads="1"/>
            </p:cNvPicPr>
            <p:nvPr/>
          </p:nvPicPr>
          <p:blipFill rotWithShape="1">
            <a:blip r:embed="rId8">
              <a:extLst>
                <a:ext uri="{28A0092B-C50C-407E-A947-70E740481C1C}">
                  <a14:useLocalDpi xmlns:a14="http://schemas.microsoft.com/office/drawing/2010/main" val="0"/>
                </a:ext>
              </a:extLst>
            </a:blip>
            <a:srcRect t="64885"/>
            <a:stretch/>
          </p:blipFill>
          <p:spPr bwMode="auto">
            <a:xfrm>
              <a:off x="3268172" y="3802257"/>
              <a:ext cx="2752711" cy="79388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itle 11"/>
          <p:cNvSpPr txBox="1">
            <a:spLocks/>
          </p:cNvSpPr>
          <p:nvPr/>
        </p:nvSpPr>
        <p:spPr>
          <a:xfrm>
            <a:off x="790408" y="427038"/>
            <a:ext cx="3410465" cy="1143000"/>
          </a:xfrm>
          <a:prstGeom prst="rect">
            <a:avLst/>
          </a:prstGeom>
        </p:spPr>
        <p:txBody>
          <a:bodyPr vert="horz" lIns="91418" tIns="45710" rIns="91418" bIns="45710" rtlCol="0" anchor="ctr">
            <a:normAutofit/>
          </a:bodyPr>
          <a:lstStyle>
            <a:lvl1pPr algn="ctr" defTabSz="457200" rtl="0" eaLnBrk="1" latinLnBrk="0" hangingPunct="1">
              <a:spcBef>
                <a:spcPct val="0"/>
              </a:spcBef>
              <a:buNone/>
              <a:defRPr sz="4400" kern="1200">
                <a:solidFill>
                  <a:schemeClr val="tx1"/>
                </a:solidFill>
                <a:latin typeface="Georgia" pitchFamily="18" charset="0"/>
                <a:ea typeface="+mj-ea"/>
                <a:cs typeface="Aharoni" pitchFamily="2" charset="-79"/>
              </a:defRPr>
            </a:lvl1pPr>
          </a:lstStyle>
          <a:p>
            <a:endParaRPr lang="en-SG" b="1" dirty="0">
              <a:solidFill>
                <a:prstClr val="black"/>
              </a:solidFill>
              <a:latin typeface="Calibri"/>
              <a:cs typeface="Calibri"/>
            </a:endParaRPr>
          </a:p>
        </p:txBody>
      </p:sp>
    </p:spTree>
    <p:extLst>
      <p:ext uri="{BB962C8B-B14F-4D97-AF65-F5344CB8AC3E}">
        <p14:creationId xmlns:p14="http://schemas.microsoft.com/office/powerpoint/2010/main" val="341782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43200" y="3889446"/>
            <a:ext cx="4394869" cy="2511354"/>
            <a:chOff x="4167940" y="3642266"/>
            <a:chExt cx="4394869" cy="2511354"/>
          </a:xfrm>
        </p:grpSpPr>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940" y="3642266"/>
              <a:ext cx="4394869" cy="2511354"/>
            </a:xfrm>
            <a:prstGeom prst="rect">
              <a:avLst/>
            </a:prstGeom>
            <a:noFill/>
            <a:ln>
              <a:noFill/>
            </a:ln>
            <a:effectLst/>
          </p:spPr>
        </p:pic>
        <p:sp>
          <p:nvSpPr>
            <p:cNvPr id="6" name="TextBox 5"/>
            <p:cNvSpPr txBox="1"/>
            <p:nvPr/>
          </p:nvSpPr>
          <p:spPr>
            <a:xfrm>
              <a:off x="4167940" y="3835178"/>
              <a:ext cx="1133644" cy="307777"/>
            </a:xfrm>
            <a:prstGeom prst="rect">
              <a:avLst/>
            </a:prstGeom>
            <a:noFill/>
          </p:spPr>
          <p:txBody>
            <a:bodyPr wrap="none"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Customer</a:t>
              </a:r>
              <a:endParaRPr lang="en-SG" sz="1400" b="1" dirty="0">
                <a:solidFill>
                  <a:prstClr val="black"/>
                </a:solidFill>
                <a:latin typeface="Arial Black" pitchFamily="34" charset="0"/>
                <a:ea typeface="Arial Unicode MS" pitchFamily="34" charset="-128"/>
                <a:cs typeface="Arial Unicode MS" pitchFamily="34" charset="-128"/>
              </a:endParaRPr>
            </a:p>
          </p:txBody>
        </p:sp>
        <p:sp>
          <p:nvSpPr>
            <p:cNvPr id="7" name="TextBox 6"/>
            <p:cNvSpPr txBox="1"/>
            <p:nvPr/>
          </p:nvSpPr>
          <p:spPr>
            <a:xfrm>
              <a:off x="5644085" y="3794015"/>
              <a:ext cx="1114408" cy="307777"/>
            </a:xfrm>
            <a:prstGeom prst="rect">
              <a:avLst/>
            </a:prstGeom>
            <a:noFill/>
          </p:spPr>
          <p:txBody>
            <a:bodyPr wrap="none"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Accounts</a:t>
              </a:r>
              <a:endParaRPr lang="en-SG" sz="1400" b="1" dirty="0">
                <a:solidFill>
                  <a:prstClr val="black"/>
                </a:solidFill>
                <a:latin typeface="Arial Black" pitchFamily="34" charset="0"/>
                <a:ea typeface="Arial Unicode MS" pitchFamily="34" charset="-128"/>
                <a:cs typeface="Arial Unicode MS" pitchFamily="34" charset="-128"/>
              </a:endParaRPr>
            </a:p>
          </p:txBody>
        </p:sp>
        <p:sp>
          <p:nvSpPr>
            <p:cNvPr id="8" name="TextBox 7"/>
            <p:cNvSpPr txBox="1"/>
            <p:nvPr/>
          </p:nvSpPr>
          <p:spPr>
            <a:xfrm>
              <a:off x="6853743" y="3794014"/>
              <a:ext cx="1468864" cy="307777"/>
            </a:xfrm>
            <a:prstGeom prst="rect">
              <a:avLst/>
            </a:prstGeom>
            <a:noFill/>
          </p:spPr>
          <p:txBody>
            <a:bodyPr wrap="none"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Transactions</a:t>
              </a:r>
              <a:endParaRPr lang="en-SG" sz="1400" b="1" dirty="0">
                <a:solidFill>
                  <a:prstClr val="black"/>
                </a:solidFill>
                <a:latin typeface="Arial Black" pitchFamily="34" charset="0"/>
                <a:ea typeface="Arial Unicode MS" pitchFamily="34" charset="-128"/>
                <a:cs typeface="Arial Unicode MS" pitchFamily="34" charset="-128"/>
              </a:endParaRPr>
            </a:p>
          </p:txBody>
        </p:sp>
      </p:grpSp>
      <p:grpSp>
        <p:nvGrpSpPr>
          <p:cNvPr id="2" name="Group 1"/>
          <p:cNvGrpSpPr/>
          <p:nvPr/>
        </p:nvGrpSpPr>
        <p:grpSpPr>
          <a:xfrm>
            <a:off x="2859628" y="4462599"/>
            <a:ext cx="3535837" cy="1176210"/>
            <a:chOff x="822300" y="4079750"/>
            <a:chExt cx="3535837" cy="1176210"/>
          </a:xfrm>
        </p:grpSpPr>
        <mc:AlternateContent xmlns:mc="http://schemas.openxmlformats.org/markup-compatibility/2006" xmlns:p14="http://schemas.microsoft.com/office/powerpoint/2010/main">
          <mc:Choice Requires="p14">
            <p:contentPart p14:bwMode="auto" r:id="rId4">
              <p14:nvContentPartPr>
                <p14:cNvPr id="40" name="Ink 39"/>
                <p14:cNvContentPartPr/>
                <p14:nvPr/>
              </p14:nvContentPartPr>
              <p14:xfrm>
                <a:off x="822300" y="4079750"/>
                <a:ext cx="276480" cy="90360"/>
              </p14:xfrm>
            </p:contentPart>
          </mc:Choice>
          <mc:Fallback xmlns="">
            <p:pic>
              <p:nvPicPr>
                <p:cNvPr id="40" name="Ink 39"/>
                <p:cNvPicPr/>
                <p:nvPr/>
              </p:nvPicPr>
              <p:blipFill>
                <a:blip r:embed="rId5"/>
                <a:stretch>
                  <a:fillRect/>
                </a:stretch>
              </p:blipFill>
              <p:spPr>
                <a:xfrm>
                  <a:off x="810420" y="4067870"/>
                  <a:ext cx="300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2284914" y="5165600"/>
                <a:ext cx="276480" cy="90360"/>
              </p14:xfrm>
            </p:contentPart>
          </mc:Choice>
          <mc:Fallback xmlns="">
            <p:pic>
              <p:nvPicPr>
                <p:cNvPr id="12" name="Ink 11"/>
                <p:cNvPicPr/>
                <p:nvPr/>
              </p:nvPicPr>
              <p:blipFill>
                <a:blip r:embed="rId5"/>
                <a:stretch>
                  <a:fillRect/>
                </a:stretch>
              </p:blipFill>
              <p:spPr>
                <a:xfrm>
                  <a:off x="2273034" y="5153720"/>
                  <a:ext cx="300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4081657" y="4354010"/>
                <a:ext cx="276480" cy="90360"/>
              </p14:xfrm>
            </p:contentPart>
          </mc:Choice>
          <mc:Fallback xmlns="">
            <p:pic>
              <p:nvPicPr>
                <p:cNvPr id="13" name="Ink 12"/>
                <p:cNvPicPr/>
                <p:nvPr/>
              </p:nvPicPr>
              <p:blipFill>
                <a:blip r:embed="rId5"/>
                <a:stretch>
                  <a:fillRect/>
                </a:stretch>
              </p:blipFill>
              <p:spPr>
                <a:xfrm>
                  <a:off x="4069777" y="4342130"/>
                  <a:ext cx="300240" cy="114120"/>
                </a:xfrm>
                <a:prstGeom prst="rect">
                  <a:avLst/>
                </a:prstGeom>
              </p:spPr>
            </p:pic>
          </mc:Fallback>
        </mc:AlternateContent>
      </p:grpSp>
      <p:grpSp>
        <p:nvGrpSpPr>
          <p:cNvPr id="28" name="Group 27"/>
          <p:cNvGrpSpPr/>
          <p:nvPr/>
        </p:nvGrpSpPr>
        <p:grpSpPr>
          <a:xfrm>
            <a:off x="2859627" y="1633199"/>
            <a:ext cx="3723268" cy="1873850"/>
            <a:chOff x="1272694" y="1326555"/>
            <a:chExt cx="3723268" cy="1873850"/>
          </a:xfrm>
        </p:grpSpPr>
        <p:pic>
          <p:nvPicPr>
            <p:cNvPr id="16" name="Picture 15"/>
            <p:cNvPicPr>
              <a:picLocks noChangeAspect="1"/>
            </p:cNvPicPr>
            <p:nvPr/>
          </p:nvPicPr>
          <p:blipFill>
            <a:blip r:embed="rId8"/>
            <a:stretch>
              <a:fillRect/>
            </a:stretch>
          </p:blipFill>
          <p:spPr>
            <a:xfrm>
              <a:off x="1272694" y="1366559"/>
              <a:ext cx="1000082" cy="952252"/>
            </a:xfrm>
            <a:prstGeom prst="rect">
              <a:avLst/>
            </a:prstGeom>
          </p:spPr>
        </p:pic>
        <p:pic>
          <p:nvPicPr>
            <p:cNvPr id="17" name="Picture 16"/>
            <p:cNvPicPr>
              <a:picLocks noChangeAspect="1"/>
            </p:cNvPicPr>
            <p:nvPr/>
          </p:nvPicPr>
          <p:blipFill>
            <a:blip r:embed="rId9"/>
            <a:stretch>
              <a:fillRect/>
            </a:stretch>
          </p:blipFill>
          <p:spPr>
            <a:xfrm>
              <a:off x="4072311" y="1412137"/>
              <a:ext cx="859036" cy="859036"/>
            </a:xfrm>
            <a:prstGeom prst="rect">
              <a:avLst/>
            </a:prstGeom>
          </p:spPr>
        </p:pic>
        <p:cxnSp>
          <p:nvCxnSpPr>
            <p:cNvPr id="19" name="Straight Arrow Connector 18"/>
            <p:cNvCxnSpPr>
              <a:stCxn id="16" idx="3"/>
              <a:endCxn id="17" idx="1"/>
            </p:cNvCxnSpPr>
            <p:nvPr/>
          </p:nvCxnSpPr>
          <p:spPr>
            <a:xfrm flipV="1">
              <a:off x="2272776" y="1841655"/>
              <a:ext cx="1799535" cy="10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1473614" y="2277075"/>
              <a:ext cx="603050" cy="461665"/>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none" rtlCol="0">
              <a:spAutoFit/>
            </a:bodyPr>
            <a:lstStyle/>
            <a:p>
              <a:pPr defTabSz="457090"/>
              <a:r>
                <a:rPr lang="en-US" sz="2400" dirty="0">
                  <a:solidFill>
                    <a:srgbClr val="000000"/>
                  </a:solidFill>
                  <a:latin typeface="Palatino Linotype"/>
                </a:rPr>
                <a:t>Joe</a:t>
              </a:r>
            </a:p>
          </p:txBody>
        </p:sp>
        <p:sp>
          <p:nvSpPr>
            <p:cNvPr id="25" name="TextBox 24"/>
            <p:cNvSpPr txBox="1"/>
            <p:nvPr/>
          </p:nvSpPr>
          <p:spPr>
            <a:xfrm>
              <a:off x="4072311" y="2277075"/>
              <a:ext cx="923651" cy="461665"/>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none" rtlCol="0">
              <a:spAutoFit/>
            </a:bodyPr>
            <a:lstStyle/>
            <a:p>
              <a:pPr defTabSz="457090"/>
              <a:r>
                <a:rPr lang="en-US" sz="2400" dirty="0">
                  <a:solidFill>
                    <a:srgbClr val="000000"/>
                  </a:solidFill>
                  <a:latin typeface="Palatino Linotype"/>
                </a:rPr>
                <a:t>Mary</a:t>
              </a:r>
            </a:p>
          </p:txBody>
        </p:sp>
        <p:sp>
          <p:nvSpPr>
            <p:cNvPr id="32" name="TextBox 31"/>
            <p:cNvSpPr txBox="1"/>
            <p:nvPr/>
          </p:nvSpPr>
          <p:spPr>
            <a:xfrm>
              <a:off x="4107551" y="2738740"/>
              <a:ext cx="800219" cy="46166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pPr defTabSz="457090"/>
              <a:r>
                <a:rPr lang="en-US" sz="2400" dirty="0">
                  <a:solidFill>
                    <a:prstClr val="black"/>
                  </a:solidFill>
                  <a:latin typeface="Palatino Linotype"/>
                </a:rPr>
                <a:t>$ 0   </a:t>
              </a:r>
            </a:p>
          </p:txBody>
        </p:sp>
        <p:sp>
          <p:nvSpPr>
            <p:cNvPr id="33" name="TextBox 32"/>
            <p:cNvSpPr txBox="1"/>
            <p:nvPr/>
          </p:nvSpPr>
          <p:spPr>
            <a:xfrm>
              <a:off x="2691481" y="1326555"/>
              <a:ext cx="954107" cy="461665"/>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defTabSz="457090"/>
              <a:r>
                <a:rPr lang="en-US" sz="2400" dirty="0">
                  <a:solidFill>
                    <a:prstClr val="black"/>
                  </a:solidFill>
                  <a:latin typeface="Palatino Linotype"/>
                </a:rPr>
                <a:t>$1000</a:t>
              </a:r>
            </a:p>
          </p:txBody>
        </p:sp>
        <p:sp>
          <p:nvSpPr>
            <p:cNvPr id="34" name="TextBox 33"/>
            <p:cNvSpPr txBox="1"/>
            <p:nvPr/>
          </p:nvSpPr>
          <p:spPr>
            <a:xfrm>
              <a:off x="1291673" y="2738739"/>
              <a:ext cx="954107" cy="461665"/>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defTabSz="457090"/>
              <a:r>
                <a:rPr lang="en-US" sz="2400" dirty="0">
                  <a:solidFill>
                    <a:prstClr val="black"/>
                  </a:solidFill>
                  <a:latin typeface="Palatino Linotype"/>
                </a:rPr>
                <a:t>$1000</a:t>
              </a:r>
            </a:p>
          </p:txBody>
        </p:sp>
      </p:grpSp>
      <p:sp>
        <p:nvSpPr>
          <p:cNvPr id="20" name="Title 8"/>
          <p:cNvSpPr>
            <a:spLocks noGrp="1"/>
          </p:cNvSpPr>
          <p:nvPr>
            <p:ph type="title"/>
          </p:nvPr>
        </p:nvSpPr>
        <p:spPr>
          <a:xfrm>
            <a:off x="457200" y="2"/>
            <a:ext cx="8229600" cy="1167319"/>
          </a:xfrm>
        </p:spPr>
        <p:txBody>
          <a:bodyPr/>
          <a:lstStyle/>
          <a:p>
            <a:r>
              <a:rPr lang="en-US" dirty="0" smtClean="0"/>
              <a:t>Strict Consistency</a:t>
            </a:r>
            <a:endParaRPr lang="en-SG" dirty="0"/>
          </a:p>
        </p:txBody>
      </p:sp>
    </p:spTree>
    <p:extLst>
      <p:ext uri="{BB962C8B-B14F-4D97-AF65-F5344CB8AC3E}">
        <p14:creationId xmlns:p14="http://schemas.microsoft.com/office/powerpoint/2010/main" val="140179112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2"/>
            <a:ext cx="8229600" cy="1167319"/>
          </a:xfrm>
        </p:spPr>
        <p:txBody>
          <a:bodyPr/>
          <a:lstStyle/>
          <a:p>
            <a:r>
              <a:rPr lang="en-US" dirty="0" smtClean="0"/>
              <a:t>Strict Consistency</a:t>
            </a:r>
            <a:endParaRPr lang="en-SG" dirty="0"/>
          </a:p>
        </p:txBody>
      </p:sp>
      <p:pic>
        <p:nvPicPr>
          <p:cNvPr id="5122" name="Picture 2" descr="http://www.antonine-education.com/jirvine/Physics_GCSE/Physics_AQA/Physics_2A/Newton_II.GIF"/>
          <p:cNvPicPr>
            <a:picLocks noChangeAspect="1" noChangeArrowheads="1"/>
          </p:cNvPicPr>
          <p:nvPr/>
        </p:nvPicPr>
        <p:blipFill rotWithShape="1">
          <a:blip r:embed="rId3">
            <a:extLst>
              <a:ext uri="{28A0092B-C50C-407E-A947-70E740481C1C}">
                <a14:useLocalDpi xmlns:a14="http://schemas.microsoft.com/office/drawing/2010/main" val="0"/>
              </a:ext>
            </a:extLst>
          </a:blip>
          <a:srcRect l="17813" t="13142" r="5776" b="5025"/>
          <a:stretch/>
        </p:blipFill>
        <p:spPr bwMode="auto">
          <a:xfrm>
            <a:off x="2362200" y="2124199"/>
            <a:ext cx="5029200" cy="420129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394478" y="5790180"/>
            <a:ext cx="1680519" cy="79187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18" tIns="45710" rIns="91418" bIns="45710" rtlCol="0" anchor="ctr"/>
          <a:lstStyle/>
          <a:p>
            <a:pPr algn="ctr" defTabSz="457090"/>
            <a:endParaRPr lang="en-SG">
              <a:solidFill>
                <a:prstClr val="white"/>
              </a:solidFill>
              <a:latin typeface="Palatino Linotype"/>
            </a:endParaRPr>
          </a:p>
        </p:txBody>
      </p:sp>
      <p:sp>
        <p:nvSpPr>
          <p:cNvPr id="30" name="TextBox 29"/>
          <p:cNvSpPr txBox="1"/>
          <p:nvPr/>
        </p:nvSpPr>
        <p:spPr>
          <a:xfrm>
            <a:off x="1851256" y="1724088"/>
            <a:ext cx="1783026" cy="400110"/>
          </a:xfrm>
          <a:prstGeom prst="rect">
            <a:avLst/>
          </a:prstGeom>
          <a:noFill/>
        </p:spPr>
        <p:txBody>
          <a:bodyPr wrap="square" lIns="91418" tIns="45710" rIns="91418" bIns="45710" rtlCol="0">
            <a:spAutoFit/>
          </a:bodyPr>
          <a:lstStyle/>
          <a:p>
            <a:pPr defTabSz="457090"/>
            <a:r>
              <a:rPr lang="en-US" sz="2000" dirty="0">
                <a:solidFill>
                  <a:prstClr val="black"/>
                </a:solidFill>
                <a:latin typeface="Palatino Linotype"/>
                <a:cs typeface="Arial" charset="0"/>
              </a:rPr>
              <a:t>Performance</a:t>
            </a:r>
            <a:endParaRPr lang="en-SG" sz="2000" dirty="0">
              <a:solidFill>
                <a:prstClr val="black"/>
              </a:solidFill>
              <a:latin typeface="Palatino Linotype"/>
              <a:cs typeface="Arial" charset="0"/>
            </a:endParaRPr>
          </a:p>
        </p:txBody>
      </p:sp>
      <p:sp>
        <p:nvSpPr>
          <p:cNvPr id="29" name="TextBox 28"/>
          <p:cNvSpPr txBox="1"/>
          <p:nvPr/>
        </p:nvSpPr>
        <p:spPr>
          <a:xfrm>
            <a:off x="6476107" y="5924469"/>
            <a:ext cx="723300" cy="400110"/>
          </a:xfrm>
          <a:prstGeom prst="rect">
            <a:avLst/>
          </a:prstGeom>
          <a:noFill/>
        </p:spPr>
        <p:txBody>
          <a:bodyPr wrap="none" lIns="91418" tIns="45710" rIns="91418" bIns="45710" rtlCol="0">
            <a:spAutoFit/>
          </a:bodyPr>
          <a:lstStyle/>
          <a:p>
            <a:pPr defTabSz="457090"/>
            <a:r>
              <a:rPr lang="en-US" sz="2000" dirty="0">
                <a:solidFill>
                  <a:prstClr val="black"/>
                </a:solidFill>
                <a:latin typeface="Palatino Linotype"/>
                <a:cs typeface="Arial" charset="0"/>
              </a:rPr>
              <a:t>Data</a:t>
            </a:r>
            <a:endParaRPr lang="en-SG" sz="2000" dirty="0">
              <a:solidFill>
                <a:prstClr val="black"/>
              </a:solidFill>
              <a:latin typeface="Palatino Linotype"/>
              <a:cs typeface="Arial" charset="0"/>
            </a:endParaRPr>
          </a:p>
        </p:txBody>
      </p:sp>
    </p:spTree>
    <p:extLst>
      <p:ext uri="{BB962C8B-B14F-4D97-AF65-F5344CB8AC3E}">
        <p14:creationId xmlns:p14="http://schemas.microsoft.com/office/powerpoint/2010/main" val="263213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5400" y="2753736"/>
            <a:ext cx="1000082" cy="952252"/>
          </a:xfrm>
          <a:prstGeom prst="rect">
            <a:avLst/>
          </a:prstGeom>
        </p:spPr>
      </p:pic>
      <p:pic>
        <p:nvPicPr>
          <p:cNvPr id="5" name="Picture 4"/>
          <p:cNvPicPr>
            <a:picLocks noChangeAspect="1"/>
          </p:cNvPicPr>
          <p:nvPr/>
        </p:nvPicPr>
        <p:blipFill>
          <a:blip r:embed="rId4"/>
          <a:stretch>
            <a:fillRect/>
          </a:stretch>
        </p:blipFill>
        <p:spPr>
          <a:xfrm>
            <a:off x="7017925" y="2753736"/>
            <a:ext cx="859036" cy="859036"/>
          </a:xfrm>
          <a:prstGeom prst="rect">
            <a:avLst/>
          </a:prstGeom>
        </p:spPr>
      </p:pic>
      <p:cxnSp>
        <p:nvCxnSpPr>
          <p:cNvPr id="6" name="Straight Arrow Connector 5"/>
          <p:cNvCxnSpPr>
            <a:stCxn id="4" idx="3"/>
            <a:endCxn id="5" idx="1"/>
          </p:cNvCxnSpPr>
          <p:nvPr/>
        </p:nvCxnSpPr>
        <p:spPr>
          <a:xfrm flipV="1">
            <a:off x="2295481" y="3183255"/>
            <a:ext cx="4722444" cy="46608"/>
          </a:xfrm>
          <a:prstGeom prst="straightConnector1">
            <a:avLst/>
          </a:prstGeom>
          <a:ln w="76200" cmpd="sng">
            <a:solidFill>
              <a:srgbClr val="0070C0"/>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5"/>
          <a:stretch>
            <a:fillRect/>
          </a:stretch>
        </p:blipFill>
        <p:spPr>
          <a:xfrm>
            <a:off x="3978410" y="2753738"/>
            <a:ext cx="980811" cy="980811"/>
          </a:xfrm>
          <a:prstGeom prst="rect">
            <a:avLst/>
          </a:prstGeom>
        </p:spPr>
      </p:pic>
      <p:sp>
        <p:nvSpPr>
          <p:cNvPr id="14" name="TextBox 13"/>
          <p:cNvSpPr txBox="1"/>
          <p:nvPr/>
        </p:nvSpPr>
        <p:spPr>
          <a:xfrm>
            <a:off x="1440230" y="3696202"/>
            <a:ext cx="607172" cy="466061"/>
          </a:xfrm>
          <a:prstGeom prst="rect">
            <a:avLst/>
          </a:prstGeom>
          <a:noFill/>
        </p:spPr>
        <p:txBody>
          <a:bodyPr wrap="none" lIns="91418" tIns="45710" rIns="91418" bIns="45710" rtlCol="0">
            <a:spAutoFit/>
          </a:bodyPr>
          <a:lstStyle/>
          <a:p>
            <a:pPr defTabSz="457090"/>
            <a:r>
              <a:rPr lang="en-US" sz="2400" dirty="0">
                <a:solidFill>
                  <a:prstClr val="black"/>
                </a:solidFill>
                <a:latin typeface="Palatino Linotype"/>
                <a:cs typeface="Arial" charset="0"/>
              </a:rPr>
              <a:t>Joe</a:t>
            </a:r>
          </a:p>
        </p:txBody>
      </p:sp>
      <p:sp>
        <p:nvSpPr>
          <p:cNvPr id="15" name="TextBox 14"/>
          <p:cNvSpPr txBox="1"/>
          <p:nvPr/>
        </p:nvSpPr>
        <p:spPr>
          <a:xfrm>
            <a:off x="7017927" y="3616944"/>
            <a:ext cx="799532" cy="400109"/>
          </a:xfrm>
          <a:prstGeom prst="rect">
            <a:avLst/>
          </a:prstGeom>
          <a:noFill/>
        </p:spPr>
        <p:txBody>
          <a:bodyPr wrap="none" lIns="91418" tIns="45710" rIns="91418" bIns="45710" rtlCol="0">
            <a:spAutoFit/>
          </a:bodyPr>
          <a:lstStyle/>
          <a:p>
            <a:pPr defTabSz="457090"/>
            <a:r>
              <a:rPr lang="en-US" sz="2000" dirty="0">
                <a:solidFill>
                  <a:prstClr val="black"/>
                </a:solidFill>
                <a:latin typeface="Palatino Linotype"/>
                <a:cs typeface="Arial" charset="0"/>
              </a:rPr>
              <a:t>Mary</a:t>
            </a:r>
          </a:p>
        </p:txBody>
      </p:sp>
      <p:sp>
        <p:nvSpPr>
          <p:cNvPr id="16" name="TextBox 15"/>
          <p:cNvSpPr txBox="1"/>
          <p:nvPr/>
        </p:nvSpPr>
        <p:spPr>
          <a:xfrm>
            <a:off x="1415921" y="4314348"/>
            <a:ext cx="728723" cy="1200329"/>
          </a:xfrm>
          <a:prstGeom prst="rect">
            <a:avLst/>
          </a:prstGeom>
          <a:noFill/>
        </p:spPr>
        <p:txBody>
          <a:bodyPr wrap="none" lIns="91418" tIns="45710" rIns="91418" bIns="45710" rtlCol="0">
            <a:spAutoFit/>
          </a:bodyPr>
          <a:lstStyle/>
          <a:p>
            <a:pPr defTabSz="457090"/>
            <a:r>
              <a:rPr lang="en-US" dirty="0">
                <a:solidFill>
                  <a:prstClr val="black"/>
                </a:solidFill>
                <a:latin typeface="Palatino Linotype"/>
                <a:cs typeface="Arial" charset="0"/>
              </a:rPr>
              <a:t>John</a:t>
            </a:r>
          </a:p>
          <a:p>
            <a:pPr defTabSz="457090"/>
            <a:r>
              <a:rPr lang="en-US" dirty="0">
                <a:solidFill>
                  <a:prstClr val="black"/>
                </a:solidFill>
                <a:latin typeface="Palatino Linotype"/>
                <a:cs typeface="Arial" charset="0"/>
              </a:rPr>
              <a:t>Steve</a:t>
            </a:r>
          </a:p>
          <a:p>
            <a:pPr defTabSz="457090"/>
            <a:r>
              <a:rPr lang="en-US" dirty="0">
                <a:solidFill>
                  <a:prstClr val="black"/>
                </a:solidFill>
                <a:latin typeface="Palatino Linotype"/>
                <a:cs typeface="Arial" charset="0"/>
              </a:rPr>
              <a:t>…</a:t>
            </a:r>
          </a:p>
          <a:p>
            <a:pPr defTabSz="457090"/>
            <a:endParaRPr lang="en-US" dirty="0">
              <a:solidFill>
                <a:prstClr val="black"/>
              </a:solidFill>
              <a:latin typeface="Palatino Linotype"/>
              <a:cs typeface="Arial" charset="0"/>
            </a:endParaRPr>
          </a:p>
        </p:txBody>
      </p:sp>
      <p:sp>
        <p:nvSpPr>
          <p:cNvPr id="18" name="TextBox 17"/>
          <p:cNvSpPr txBox="1"/>
          <p:nvPr/>
        </p:nvSpPr>
        <p:spPr>
          <a:xfrm>
            <a:off x="7017927" y="4171110"/>
            <a:ext cx="822432" cy="1191535"/>
          </a:xfrm>
          <a:prstGeom prst="rect">
            <a:avLst/>
          </a:prstGeom>
          <a:noFill/>
        </p:spPr>
        <p:txBody>
          <a:bodyPr wrap="none" lIns="91418" tIns="45710" rIns="91418" bIns="45710" rtlCol="0">
            <a:spAutoFit/>
          </a:bodyPr>
          <a:lstStyle/>
          <a:p>
            <a:pPr defTabSz="457090"/>
            <a:r>
              <a:rPr lang="en-US" dirty="0">
                <a:solidFill>
                  <a:prstClr val="black"/>
                </a:solidFill>
                <a:latin typeface="Palatino Linotype"/>
                <a:cs typeface="Arial" charset="0"/>
              </a:rPr>
              <a:t>Gloria</a:t>
            </a:r>
          </a:p>
          <a:p>
            <a:pPr defTabSz="457090"/>
            <a:r>
              <a:rPr lang="en-US" dirty="0">
                <a:solidFill>
                  <a:prstClr val="black"/>
                </a:solidFill>
                <a:latin typeface="Palatino Linotype"/>
                <a:cs typeface="Arial" charset="0"/>
              </a:rPr>
              <a:t>Steve</a:t>
            </a:r>
          </a:p>
          <a:p>
            <a:pPr defTabSz="457090"/>
            <a:r>
              <a:rPr lang="en-US" dirty="0">
                <a:solidFill>
                  <a:prstClr val="black"/>
                </a:solidFill>
                <a:latin typeface="Palatino Linotype"/>
                <a:cs typeface="Arial" charset="0"/>
              </a:rPr>
              <a:t>…</a:t>
            </a:r>
          </a:p>
          <a:p>
            <a:pPr defTabSz="457090"/>
            <a:endParaRPr lang="en-US" dirty="0">
              <a:solidFill>
                <a:prstClr val="black"/>
              </a:solidFill>
              <a:latin typeface="Palatino Linotype"/>
              <a:cs typeface="Arial" charset="0"/>
            </a:endParaRPr>
          </a:p>
        </p:txBody>
      </p:sp>
      <p:sp>
        <p:nvSpPr>
          <p:cNvPr id="21" name="L-Shape 20"/>
          <p:cNvSpPr/>
          <p:nvPr/>
        </p:nvSpPr>
        <p:spPr>
          <a:xfrm rot="19005553">
            <a:off x="6843371" y="2318243"/>
            <a:ext cx="851943" cy="303068"/>
          </a:xfrm>
          <a:prstGeom prst="corner">
            <a:avLst>
              <a:gd name="adj1" fmla="val 17474"/>
              <a:gd name="adj2" fmla="val 11684"/>
            </a:avLst>
          </a:prstGeom>
          <a:solidFill>
            <a:srgbClr val="008000"/>
          </a:solidFill>
        </p:spPr>
        <p:style>
          <a:lnRef idx="1">
            <a:schemeClr val="accent1"/>
          </a:lnRef>
          <a:fillRef idx="3">
            <a:schemeClr val="accent1"/>
          </a:fillRef>
          <a:effectRef idx="2">
            <a:schemeClr val="accent1"/>
          </a:effectRef>
          <a:fontRef idx="minor">
            <a:schemeClr val="lt1"/>
          </a:fontRef>
        </p:style>
        <p:txBody>
          <a:bodyPr lIns="91418" tIns="45710" rIns="91418" bIns="45710" rtlCol="0" anchor="ctr"/>
          <a:lstStyle/>
          <a:p>
            <a:pPr algn="ctr" defTabSz="457090"/>
            <a:endParaRPr lang="en-US" sz="2400">
              <a:solidFill>
                <a:prstClr val="white"/>
              </a:solidFill>
              <a:latin typeface="Palatino Linotype"/>
            </a:endParaRPr>
          </a:p>
        </p:txBody>
      </p:sp>
      <p:sp>
        <p:nvSpPr>
          <p:cNvPr id="23" name="TextBox 22"/>
          <p:cNvSpPr txBox="1"/>
          <p:nvPr/>
        </p:nvSpPr>
        <p:spPr>
          <a:xfrm>
            <a:off x="7017927" y="4172464"/>
            <a:ext cx="822432" cy="1466336"/>
          </a:xfrm>
          <a:prstGeom prst="rect">
            <a:avLst/>
          </a:prstGeom>
          <a:noFill/>
        </p:spPr>
        <p:txBody>
          <a:bodyPr wrap="none" lIns="91418" tIns="45710" rIns="91418" bIns="45710" rtlCol="0">
            <a:spAutoFit/>
          </a:bodyPr>
          <a:lstStyle/>
          <a:p>
            <a:pPr defTabSz="457090"/>
            <a:r>
              <a:rPr lang="en-US" dirty="0">
                <a:solidFill>
                  <a:prstClr val="black"/>
                </a:solidFill>
                <a:latin typeface="Palatino Linotype"/>
                <a:cs typeface="Arial" charset="0"/>
              </a:rPr>
              <a:t>Gloria</a:t>
            </a:r>
          </a:p>
          <a:p>
            <a:pPr defTabSz="457090"/>
            <a:r>
              <a:rPr lang="en-US" dirty="0">
                <a:solidFill>
                  <a:prstClr val="black"/>
                </a:solidFill>
                <a:latin typeface="Palatino Linotype"/>
                <a:cs typeface="Arial" charset="0"/>
              </a:rPr>
              <a:t>Steve</a:t>
            </a:r>
          </a:p>
          <a:p>
            <a:pPr defTabSz="457090"/>
            <a:r>
              <a:rPr lang="en-US" dirty="0">
                <a:solidFill>
                  <a:srgbClr val="FF0000"/>
                </a:solidFill>
                <a:latin typeface="Palatino Linotype"/>
                <a:cs typeface="Arial" charset="0"/>
              </a:rPr>
              <a:t>Joe</a:t>
            </a:r>
          </a:p>
          <a:p>
            <a:pPr defTabSz="457090"/>
            <a:r>
              <a:rPr lang="en-US" dirty="0">
                <a:solidFill>
                  <a:prstClr val="black"/>
                </a:solidFill>
                <a:latin typeface="Palatino Linotype"/>
                <a:cs typeface="Arial" charset="0"/>
              </a:rPr>
              <a:t>… </a:t>
            </a:r>
          </a:p>
          <a:p>
            <a:pPr defTabSz="457090"/>
            <a:endParaRPr lang="en-US" dirty="0">
              <a:solidFill>
                <a:prstClr val="black"/>
              </a:solidFill>
              <a:latin typeface="Palatino Linotype"/>
              <a:cs typeface="Arial" charset="0"/>
            </a:endParaRPr>
          </a:p>
        </p:txBody>
      </p:sp>
      <p:sp>
        <p:nvSpPr>
          <p:cNvPr id="17" name="Title 1"/>
          <p:cNvSpPr>
            <a:spLocks noGrp="1"/>
          </p:cNvSpPr>
          <p:nvPr>
            <p:ph type="title"/>
          </p:nvPr>
        </p:nvSpPr>
        <p:spPr>
          <a:xfrm>
            <a:off x="457200" y="0"/>
            <a:ext cx="8229600" cy="1600200"/>
          </a:xfrm>
        </p:spPr>
        <p:txBody>
          <a:bodyPr/>
          <a:lstStyle/>
          <a:p>
            <a:r>
              <a:rPr lang="en-US" dirty="0" smtClean="0"/>
              <a:t>Eventual Consistency</a:t>
            </a:r>
            <a:endParaRPr lang="en-US" dirty="0"/>
          </a:p>
        </p:txBody>
      </p:sp>
    </p:spTree>
    <p:extLst>
      <p:ext uri="{BB962C8B-B14F-4D97-AF65-F5344CB8AC3E}">
        <p14:creationId xmlns:p14="http://schemas.microsoft.com/office/powerpoint/2010/main" val="264064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8"/>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8" grpId="1"/>
      <p:bldP spid="21" grpId="0" animBg="1"/>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Eventual Consistency</a:t>
            </a:r>
            <a:endParaRPr lang="en-US" dirty="0"/>
          </a:p>
        </p:txBody>
      </p:sp>
      <p:pic>
        <p:nvPicPr>
          <p:cNvPr id="4" name="Picture 3"/>
          <p:cNvPicPr>
            <a:picLocks noChangeAspect="1"/>
          </p:cNvPicPr>
          <p:nvPr/>
        </p:nvPicPr>
        <p:blipFill>
          <a:blip r:embed="rId2"/>
          <a:stretch>
            <a:fillRect/>
          </a:stretch>
        </p:blipFill>
        <p:spPr>
          <a:xfrm>
            <a:off x="1219200" y="2764254"/>
            <a:ext cx="1000082" cy="952252"/>
          </a:xfrm>
          <a:prstGeom prst="rect">
            <a:avLst/>
          </a:prstGeom>
        </p:spPr>
      </p:pic>
      <p:pic>
        <p:nvPicPr>
          <p:cNvPr id="5" name="Picture 4"/>
          <p:cNvPicPr>
            <a:picLocks noChangeAspect="1"/>
          </p:cNvPicPr>
          <p:nvPr/>
        </p:nvPicPr>
        <p:blipFill>
          <a:blip r:embed="rId3"/>
          <a:stretch>
            <a:fillRect/>
          </a:stretch>
        </p:blipFill>
        <p:spPr>
          <a:xfrm>
            <a:off x="6941725" y="2764254"/>
            <a:ext cx="859036" cy="859036"/>
          </a:xfrm>
          <a:prstGeom prst="rect">
            <a:avLst/>
          </a:prstGeom>
        </p:spPr>
      </p:pic>
      <p:cxnSp>
        <p:nvCxnSpPr>
          <p:cNvPr id="6" name="Straight Arrow Connector 5"/>
          <p:cNvCxnSpPr>
            <a:stCxn id="4" idx="3"/>
            <a:endCxn id="5" idx="1"/>
          </p:cNvCxnSpPr>
          <p:nvPr/>
        </p:nvCxnSpPr>
        <p:spPr>
          <a:xfrm flipV="1">
            <a:off x="2219281" y="3193773"/>
            <a:ext cx="4722444" cy="46608"/>
          </a:xfrm>
          <a:prstGeom prst="straightConnector1">
            <a:avLst/>
          </a:prstGeom>
          <a:ln w="76200" cmpd="sng">
            <a:solidFill>
              <a:srgbClr val="0070C0"/>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4"/>
          <a:stretch>
            <a:fillRect/>
          </a:stretch>
        </p:blipFill>
        <p:spPr>
          <a:xfrm>
            <a:off x="3902210" y="2764256"/>
            <a:ext cx="980811" cy="980811"/>
          </a:xfrm>
          <a:prstGeom prst="rect">
            <a:avLst/>
          </a:prstGeom>
        </p:spPr>
      </p:pic>
      <p:sp>
        <p:nvSpPr>
          <p:cNvPr id="14" name="TextBox 13"/>
          <p:cNvSpPr txBox="1"/>
          <p:nvPr/>
        </p:nvSpPr>
        <p:spPr>
          <a:xfrm>
            <a:off x="1364030" y="3706720"/>
            <a:ext cx="607172" cy="466061"/>
          </a:xfrm>
          <a:prstGeom prst="rect">
            <a:avLst/>
          </a:prstGeom>
          <a:noFill/>
        </p:spPr>
        <p:txBody>
          <a:bodyPr wrap="none" lIns="91418" tIns="45710" rIns="91418" bIns="45710" rtlCol="0">
            <a:spAutoFit/>
          </a:bodyPr>
          <a:lstStyle/>
          <a:p>
            <a:pPr defTabSz="457090"/>
            <a:r>
              <a:rPr lang="en-US" sz="2400" dirty="0">
                <a:solidFill>
                  <a:prstClr val="black"/>
                </a:solidFill>
                <a:latin typeface="Palatino Linotype"/>
                <a:cs typeface="Arial" charset="0"/>
              </a:rPr>
              <a:t>Joe</a:t>
            </a:r>
          </a:p>
        </p:txBody>
      </p:sp>
      <p:sp>
        <p:nvSpPr>
          <p:cNvPr id="15" name="TextBox 14"/>
          <p:cNvSpPr txBox="1"/>
          <p:nvPr/>
        </p:nvSpPr>
        <p:spPr>
          <a:xfrm>
            <a:off x="6941727" y="3627462"/>
            <a:ext cx="799532" cy="400109"/>
          </a:xfrm>
          <a:prstGeom prst="rect">
            <a:avLst/>
          </a:prstGeom>
          <a:noFill/>
        </p:spPr>
        <p:txBody>
          <a:bodyPr wrap="none" lIns="91418" tIns="45710" rIns="91418" bIns="45710" rtlCol="0">
            <a:spAutoFit/>
          </a:bodyPr>
          <a:lstStyle/>
          <a:p>
            <a:pPr defTabSz="457090"/>
            <a:r>
              <a:rPr lang="en-US" sz="2000" dirty="0">
                <a:solidFill>
                  <a:prstClr val="black"/>
                </a:solidFill>
                <a:latin typeface="Palatino Linotype"/>
                <a:cs typeface="Arial" charset="0"/>
              </a:rPr>
              <a:t>Mary</a:t>
            </a:r>
          </a:p>
        </p:txBody>
      </p:sp>
      <p:sp>
        <p:nvSpPr>
          <p:cNvPr id="16" name="TextBox 15"/>
          <p:cNvSpPr txBox="1"/>
          <p:nvPr/>
        </p:nvSpPr>
        <p:spPr>
          <a:xfrm>
            <a:off x="1339722" y="4324864"/>
            <a:ext cx="733122" cy="1466336"/>
          </a:xfrm>
          <a:prstGeom prst="rect">
            <a:avLst/>
          </a:prstGeom>
          <a:noFill/>
        </p:spPr>
        <p:txBody>
          <a:bodyPr wrap="none" lIns="91418" tIns="45710" rIns="91418" bIns="45710" rtlCol="0">
            <a:spAutoFit/>
          </a:bodyPr>
          <a:lstStyle/>
          <a:p>
            <a:pPr defTabSz="457090"/>
            <a:r>
              <a:rPr lang="en-US" dirty="0">
                <a:solidFill>
                  <a:prstClr val="black"/>
                </a:solidFill>
                <a:latin typeface="Palatino Linotype"/>
                <a:cs typeface="Arial" charset="0"/>
              </a:rPr>
              <a:t>John</a:t>
            </a:r>
          </a:p>
          <a:p>
            <a:pPr defTabSz="457090"/>
            <a:r>
              <a:rPr lang="en-US" dirty="0">
                <a:solidFill>
                  <a:prstClr val="black"/>
                </a:solidFill>
                <a:latin typeface="Palatino Linotype"/>
                <a:cs typeface="Arial" charset="0"/>
              </a:rPr>
              <a:t>Steve</a:t>
            </a:r>
          </a:p>
          <a:p>
            <a:pPr defTabSz="457090"/>
            <a:r>
              <a:rPr lang="en-US" dirty="0">
                <a:solidFill>
                  <a:srgbClr val="FF0000"/>
                </a:solidFill>
                <a:latin typeface="Palatino Linotype"/>
                <a:cs typeface="Arial" charset="0"/>
              </a:rPr>
              <a:t>Mary</a:t>
            </a:r>
          </a:p>
          <a:p>
            <a:pPr defTabSz="457090"/>
            <a:r>
              <a:rPr lang="en-US" dirty="0">
                <a:solidFill>
                  <a:prstClr val="black"/>
                </a:solidFill>
                <a:latin typeface="Palatino Linotype"/>
                <a:cs typeface="Arial" charset="0"/>
              </a:rPr>
              <a:t>…</a:t>
            </a:r>
          </a:p>
          <a:p>
            <a:pPr defTabSz="457090"/>
            <a:endParaRPr lang="en-US" dirty="0">
              <a:solidFill>
                <a:prstClr val="black"/>
              </a:solidFill>
              <a:latin typeface="Palatino Linotype"/>
              <a:cs typeface="Arial" charset="0"/>
            </a:endParaRPr>
          </a:p>
        </p:txBody>
      </p:sp>
      <p:sp>
        <p:nvSpPr>
          <p:cNvPr id="21" name="L-Shape 20"/>
          <p:cNvSpPr/>
          <p:nvPr/>
        </p:nvSpPr>
        <p:spPr>
          <a:xfrm rot="19005553">
            <a:off x="6767171" y="2328761"/>
            <a:ext cx="851943" cy="303068"/>
          </a:xfrm>
          <a:prstGeom prst="corner">
            <a:avLst>
              <a:gd name="adj1" fmla="val 17474"/>
              <a:gd name="adj2" fmla="val 11684"/>
            </a:avLst>
          </a:prstGeom>
          <a:solidFill>
            <a:srgbClr val="008000"/>
          </a:solidFill>
        </p:spPr>
        <p:style>
          <a:lnRef idx="1">
            <a:schemeClr val="accent1"/>
          </a:lnRef>
          <a:fillRef idx="3">
            <a:schemeClr val="accent1"/>
          </a:fillRef>
          <a:effectRef idx="2">
            <a:schemeClr val="accent1"/>
          </a:effectRef>
          <a:fontRef idx="minor">
            <a:schemeClr val="lt1"/>
          </a:fontRef>
        </p:style>
        <p:txBody>
          <a:bodyPr lIns="91418" tIns="45710" rIns="91418" bIns="45710" rtlCol="0" anchor="ctr"/>
          <a:lstStyle/>
          <a:p>
            <a:pPr algn="ctr" defTabSz="457090"/>
            <a:endParaRPr lang="en-US" sz="2400">
              <a:solidFill>
                <a:prstClr val="white"/>
              </a:solidFill>
              <a:latin typeface="Palatino Linotype"/>
            </a:endParaRPr>
          </a:p>
        </p:txBody>
      </p:sp>
      <p:sp>
        <p:nvSpPr>
          <p:cNvPr id="13" name="TextBox 12"/>
          <p:cNvSpPr txBox="1"/>
          <p:nvPr/>
        </p:nvSpPr>
        <p:spPr>
          <a:xfrm>
            <a:off x="6941727" y="4182982"/>
            <a:ext cx="822432" cy="1466336"/>
          </a:xfrm>
          <a:prstGeom prst="rect">
            <a:avLst/>
          </a:prstGeom>
          <a:noFill/>
        </p:spPr>
        <p:txBody>
          <a:bodyPr wrap="none" lIns="91418" tIns="45710" rIns="91418" bIns="45710" rtlCol="0">
            <a:spAutoFit/>
          </a:bodyPr>
          <a:lstStyle/>
          <a:p>
            <a:pPr defTabSz="457090"/>
            <a:r>
              <a:rPr lang="en-US" dirty="0">
                <a:solidFill>
                  <a:prstClr val="black"/>
                </a:solidFill>
                <a:latin typeface="Palatino Linotype"/>
                <a:cs typeface="Arial" charset="0"/>
              </a:rPr>
              <a:t>Gloria</a:t>
            </a:r>
          </a:p>
          <a:p>
            <a:pPr defTabSz="457090"/>
            <a:r>
              <a:rPr lang="en-US" dirty="0">
                <a:solidFill>
                  <a:prstClr val="black"/>
                </a:solidFill>
                <a:latin typeface="Palatino Linotype"/>
                <a:cs typeface="Arial" charset="0"/>
              </a:rPr>
              <a:t>Steve</a:t>
            </a:r>
          </a:p>
          <a:p>
            <a:pPr defTabSz="457090"/>
            <a:r>
              <a:rPr lang="en-US" dirty="0">
                <a:solidFill>
                  <a:srgbClr val="FF0000"/>
                </a:solidFill>
                <a:latin typeface="Palatino Linotype"/>
                <a:cs typeface="Arial" charset="0"/>
              </a:rPr>
              <a:t>Joe</a:t>
            </a:r>
          </a:p>
          <a:p>
            <a:pPr defTabSz="457090"/>
            <a:r>
              <a:rPr lang="en-US" dirty="0">
                <a:solidFill>
                  <a:prstClr val="black"/>
                </a:solidFill>
                <a:latin typeface="Palatino Linotype"/>
                <a:cs typeface="Arial" charset="0"/>
              </a:rPr>
              <a:t>… </a:t>
            </a:r>
          </a:p>
          <a:p>
            <a:pPr defTabSz="457090"/>
            <a:endParaRPr lang="en-US" dirty="0">
              <a:solidFill>
                <a:prstClr val="black"/>
              </a:solidFill>
              <a:latin typeface="Palatino Linotype"/>
              <a:cs typeface="Arial" charset="0"/>
            </a:endParaRPr>
          </a:p>
        </p:txBody>
      </p:sp>
    </p:spTree>
    <p:extLst>
      <p:ext uri="{BB962C8B-B14F-4D97-AF65-F5344CB8AC3E}">
        <p14:creationId xmlns:p14="http://schemas.microsoft.com/office/powerpoint/2010/main" val="98869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www.antonine-education.com/jirvine/Physics_GCSE/Physics_AQA/Physics_2A/Newton_II.GIF"/>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17813" t="13142" r="5776" b="5025"/>
          <a:stretch/>
        </p:blipFill>
        <p:spPr bwMode="auto">
          <a:xfrm>
            <a:off x="2013748" y="2174982"/>
            <a:ext cx="5029200" cy="42012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antonine-education.com/jirvine/Physics_GCSE/Physics_AQA/Physics_2A/Newton_II.GIF"/>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9481" b="80705" l="24313" r="91462">
                        <a14:foregroundMark x1="33864" y1="50649" x2="33864" y2="50649"/>
                        <a14:foregroundMark x1="33864" y1="50649" x2="33864" y2="50649"/>
                        <a14:foregroundMark x1="36179" y1="54545" x2="42258" y2="62338"/>
                        <a14:foregroundMark x1="42836" y1="62709" x2="53111" y2="69017"/>
                        <a14:foregroundMark x1="54124" y1="69388" x2="79305" y2="76438"/>
                      </a14:backgroundRemoval>
                    </a14:imgEffect>
                  </a14:imgLayer>
                </a14:imgProps>
              </a:ext>
              <a:ext uri="{28A0092B-C50C-407E-A947-70E740481C1C}">
                <a14:useLocalDpi xmlns:a14="http://schemas.microsoft.com/office/drawing/2010/main" val="0"/>
              </a:ext>
            </a:extLst>
          </a:blip>
          <a:srcRect l="25443" t="13142" r="5776" b="21244"/>
          <a:stretch/>
        </p:blipFill>
        <p:spPr bwMode="auto">
          <a:xfrm>
            <a:off x="2655577" y="2327382"/>
            <a:ext cx="4526942" cy="216278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Eventual Consistency</a:t>
            </a:r>
            <a:endParaRPr lang="en-US" dirty="0"/>
          </a:p>
        </p:txBody>
      </p:sp>
      <p:sp>
        <p:nvSpPr>
          <p:cNvPr id="32" name="TextBox 31"/>
          <p:cNvSpPr txBox="1"/>
          <p:nvPr/>
        </p:nvSpPr>
        <p:spPr>
          <a:xfrm>
            <a:off x="5529729" y="3185463"/>
            <a:ext cx="1876979" cy="707886"/>
          </a:xfrm>
          <a:prstGeom prst="rect">
            <a:avLst/>
          </a:prstGeom>
          <a:noFill/>
        </p:spPr>
        <p:txBody>
          <a:bodyPr wrap="none" lIns="91418" tIns="45710" rIns="91418" bIns="45710" rtlCol="0">
            <a:spAutoFit/>
          </a:bodyPr>
          <a:lstStyle/>
          <a:p>
            <a:pPr defTabSz="457090"/>
            <a:r>
              <a:rPr lang="en-US" sz="4000" dirty="0" err="1">
                <a:solidFill>
                  <a:prstClr val="black"/>
                </a:solidFill>
                <a:latin typeface="Palatino Linotype"/>
                <a:cs typeface="Arial" charset="0"/>
              </a:rPr>
              <a:t>NoSQL</a:t>
            </a:r>
            <a:endParaRPr lang="en-US" sz="4000" dirty="0">
              <a:solidFill>
                <a:prstClr val="black"/>
              </a:solidFill>
              <a:latin typeface="Palatino Linotype"/>
              <a:cs typeface="Arial" charset="0"/>
            </a:endParaRPr>
          </a:p>
        </p:txBody>
      </p:sp>
      <p:sp>
        <p:nvSpPr>
          <p:cNvPr id="42" name="Rectangle 41"/>
          <p:cNvSpPr/>
          <p:nvPr/>
        </p:nvSpPr>
        <p:spPr>
          <a:xfrm>
            <a:off x="5939481" y="5917422"/>
            <a:ext cx="1680519" cy="79187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18" tIns="45710" rIns="91418" bIns="45710" rtlCol="0" anchor="ctr"/>
          <a:lstStyle/>
          <a:p>
            <a:pPr algn="ctr" defTabSz="457090"/>
            <a:endParaRPr lang="en-SG">
              <a:solidFill>
                <a:prstClr val="white"/>
              </a:solidFill>
              <a:latin typeface="Palatino Linotype"/>
            </a:endParaRPr>
          </a:p>
        </p:txBody>
      </p:sp>
      <p:sp>
        <p:nvSpPr>
          <p:cNvPr id="13" name="TextBox 12"/>
          <p:cNvSpPr txBox="1"/>
          <p:nvPr/>
        </p:nvSpPr>
        <p:spPr>
          <a:xfrm>
            <a:off x="5939481" y="5006644"/>
            <a:ext cx="1043418" cy="312174"/>
          </a:xfrm>
          <a:prstGeom prst="rect">
            <a:avLst/>
          </a:prstGeom>
          <a:noFill/>
        </p:spPr>
        <p:txBody>
          <a:bodyPr wrap="none" lIns="91418" tIns="45710" rIns="91418" bIns="45710" rtlCol="0">
            <a:spAutoFit/>
          </a:bodyPr>
          <a:lstStyle/>
          <a:p>
            <a:pPr defTabSz="457090"/>
            <a:r>
              <a:rPr lang="en-US" sz="1400" dirty="0">
                <a:solidFill>
                  <a:srgbClr val="6076B4">
                    <a:lumMod val="75000"/>
                  </a:srgbClr>
                </a:solidFill>
                <a:latin typeface="Palatino Linotype"/>
                <a:cs typeface="Arial" charset="0"/>
              </a:rPr>
              <a:t>Consistent</a:t>
            </a:r>
            <a:endParaRPr lang="en-SG" sz="1400" dirty="0">
              <a:solidFill>
                <a:srgbClr val="6076B4">
                  <a:lumMod val="75000"/>
                </a:srgbClr>
              </a:solidFill>
              <a:latin typeface="Palatino Linotype"/>
              <a:cs typeface="Arial" charset="0"/>
            </a:endParaRPr>
          </a:p>
        </p:txBody>
      </p:sp>
      <p:sp>
        <p:nvSpPr>
          <p:cNvPr id="14" name="TextBox 13"/>
          <p:cNvSpPr txBox="1"/>
          <p:nvPr/>
        </p:nvSpPr>
        <p:spPr>
          <a:xfrm>
            <a:off x="5403092" y="4012123"/>
            <a:ext cx="2180040" cy="338534"/>
          </a:xfrm>
          <a:prstGeom prst="rect">
            <a:avLst/>
          </a:prstGeom>
          <a:noFill/>
        </p:spPr>
        <p:txBody>
          <a:bodyPr wrap="none" lIns="91418" tIns="45710" rIns="91418" bIns="45710" rtlCol="0">
            <a:spAutoFit/>
          </a:bodyPr>
          <a:lstStyle/>
          <a:p>
            <a:pPr defTabSz="457090"/>
            <a:r>
              <a:rPr lang="en-US" sz="1600" dirty="0">
                <a:solidFill>
                  <a:srgbClr val="FF0000"/>
                </a:solidFill>
                <a:latin typeface="Palatino Linotype"/>
                <a:cs typeface="Arial" charset="0"/>
              </a:rPr>
              <a:t>Eventually Consistent</a:t>
            </a:r>
            <a:endParaRPr lang="en-SG" sz="1600" dirty="0">
              <a:solidFill>
                <a:srgbClr val="FF0000"/>
              </a:solidFill>
              <a:latin typeface="Palatino Linotype"/>
              <a:cs typeface="Arial" charset="0"/>
            </a:endParaRPr>
          </a:p>
        </p:txBody>
      </p:sp>
      <p:sp>
        <p:nvSpPr>
          <p:cNvPr id="15" name="TextBox 14"/>
          <p:cNvSpPr txBox="1"/>
          <p:nvPr/>
        </p:nvSpPr>
        <p:spPr>
          <a:xfrm>
            <a:off x="1316689" y="1947814"/>
            <a:ext cx="1783026" cy="400110"/>
          </a:xfrm>
          <a:prstGeom prst="rect">
            <a:avLst/>
          </a:prstGeom>
          <a:noFill/>
        </p:spPr>
        <p:txBody>
          <a:bodyPr wrap="square" lIns="91418" tIns="45710" rIns="91418" bIns="45710" rtlCol="0">
            <a:spAutoFit/>
          </a:bodyPr>
          <a:lstStyle/>
          <a:p>
            <a:pPr defTabSz="457090"/>
            <a:r>
              <a:rPr lang="en-US" sz="2000" dirty="0">
                <a:solidFill>
                  <a:prstClr val="black"/>
                </a:solidFill>
                <a:latin typeface="Palatino Linotype"/>
                <a:cs typeface="Arial" charset="0"/>
              </a:rPr>
              <a:t>Performance</a:t>
            </a:r>
            <a:endParaRPr lang="en-SG" sz="2000" dirty="0">
              <a:solidFill>
                <a:prstClr val="black"/>
              </a:solidFill>
              <a:latin typeface="Palatino Linotype"/>
              <a:cs typeface="Arial" charset="0"/>
            </a:endParaRPr>
          </a:p>
        </p:txBody>
      </p:sp>
      <p:sp>
        <p:nvSpPr>
          <p:cNvPr id="16" name="TextBox 15"/>
          <p:cNvSpPr txBox="1"/>
          <p:nvPr/>
        </p:nvSpPr>
        <p:spPr>
          <a:xfrm>
            <a:off x="6532800" y="5953894"/>
            <a:ext cx="723300" cy="400110"/>
          </a:xfrm>
          <a:prstGeom prst="rect">
            <a:avLst/>
          </a:prstGeom>
          <a:noFill/>
        </p:spPr>
        <p:txBody>
          <a:bodyPr wrap="none" lIns="91418" tIns="45710" rIns="91418" bIns="45710" rtlCol="0">
            <a:spAutoFit/>
          </a:bodyPr>
          <a:lstStyle/>
          <a:p>
            <a:pPr defTabSz="457090"/>
            <a:r>
              <a:rPr lang="en-US" sz="2000" dirty="0">
                <a:solidFill>
                  <a:prstClr val="black"/>
                </a:solidFill>
                <a:latin typeface="Palatino Linotype"/>
                <a:cs typeface="Arial" charset="0"/>
              </a:rPr>
              <a:t>Data</a:t>
            </a:r>
            <a:endParaRPr lang="en-SG" sz="2000" dirty="0">
              <a:solidFill>
                <a:prstClr val="black"/>
              </a:solidFill>
              <a:latin typeface="Palatino Linotype"/>
              <a:cs typeface="Arial" charset="0"/>
            </a:endParaRPr>
          </a:p>
        </p:txBody>
      </p:sp>
    </p:spTree>
    <p:extLst>
      <p:ext uri="{BB962C8B-B14F-4D97-AF65-F5344CB8AC3E}">
        <p14:creationId xmlns:p14="http://schemas.microsoft.com/office/powerpoint/2010/main" val="261056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smtClean="0">
                <a:latin typeface="Calibri"/>
                <a:cs typeface="Calibri"/>
              </a:rPr>
              <a:t>SQL </a:t>
            </a:r>
            <a:r>
              <a:rPr lang="en-US" b="1" dirty="0">
                <a:latin typeface="Calibri"/>
                <a:cs typeface="Calibri"/>
              </a:rPr>
              <a:t>D</a:t>
            </a:r>
            <a:r>
              <a:rPr lang="en-US" b="1" dirty="0" smtClean="0">
                <a:latin typeface="Calibri"/>
                <a:cs typeface="Calibri"/>
              </a:rPr>
              <a:t>atabases</a:t>
            </a:r>
            <a:endParaRPr lang="en-SG" b="1" dirty="0">
              <a:latin typeface="Calibri"/>
              <a:cs typeface="Calibri"/>
            </a:endParaRPr>
          </a:p>
        </p:txBody>
      </p:sp>
      <p:grpSp>
        <p:nvGrpSpPr>
          <p:cNvPr id="2" name="Group 19"/>
          <p:cNvGrpSpPr/>
          <p:nvPr/>
        </p:nvGrpSpPr>
        <p:grpSpPr>
          <a:xfrm>
            <a:off x="1828800" y="2728112"/>
            <a:ext cx="5691474" cy="3367888"/>
            <a:chOff x="1731037" y="1909978"/>
            <a:chExt cx="5691474" cy="3367888"/>
          </a:xfrm>
        </p:grpSpPr>
        <p:pic>
          <p:nvPicPr>
            <p:cNvPr id="15" name="Picture 2" descr="C:\Users\AdminNUS\Desktop\nosql-logos.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422" r="8173" b="75070"/>
            <a:stretch/>
          </p:blipFill>
          <p:spPr bwMode="auto">
            <a:xfrm>
              <a:off x="2447949" y="1909978"/>
              <a:ext cx="4135381" cy="9751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AdminNUS\Desktop\nosql-logos.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806" t="35044" r="71944" b="35044"/>
            <a:stretch/>
          </p:blipFill>
          <p:spPr bwMode="auto">
            <a:xfrm>
              <a:off x="2151750" y="3485574"/>
              <a:ext cx="1333528" cy="116999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AdminNUS\Desktop\nosql-logos.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0809" t="41863" r="2191" b="42228"/>
            <a:stretch/>
          </p:blipFill>
          <p:spPr bwMode="auto">
            <a:xfrm>
              <a:off x="2369690" y="4655566"/>
              <a:ext cx="1371600" cy="6223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4"/>
            <p:cNvGrpSpPr/>
            <p:nvPr/>
          </p:nvGrpSpPr>
          <p:grpSpPr>
            <a:xfrm>
              <a:off x="1731037" y="2885134"/>
              <a:ext cx="5569204" cy="762000"/>
              <a:chOff x="457200" y="3117626"/>
              <a:chExt cx="5569204" cy="762000"/>
            </a:xfrm>
          </p:grpSpPr>
          <p:pic>
            <p:nvPicPr>
              <p:cNvPr id="13" name="Picture 8" descr="http://www.wegethosting.com/blog/wp-content/uploads/2010/10/hadoop+elephant_rgb.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632154" y="3279186"/>
                <a:ext cx="1971850" cy="438880"/>
              </a:xfrm>
              <a:prstGeom prst="roundRect">
                <a:avLst/>
              </a:prstGeom>
              <a:noFill/>
              <a:ln>
                <a:noFill/>
              </a:ln>
              <a:extLst>
                <a:ext uri="{909E8E84-426E-40dd-AFC4-6F175D3DCCD1}">
                  <a14:hiddenFill xmlns:a14="http://schemas.microsoft.com/office/drawing/2010/main">
                    <a:solidFill>
                      <a:srgbClr val="FFFFFF"/>
                    </a:solidFill>
                  </a14:hiddenFill>
                </a:ext>
              </a:extLst>
            </p:spPr>
          </p:pic>
          <p:pic>
            <p:nvPicPr>
              <p:cNvPr id="18" name="Picture 2" descr="C:\Users\AdminNUS\Desktop\nosql-logos.pn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8831" r="57186" b="61689"/>
              <a:stretch/>
            </p:blipFill>
            <p:spPr bwMode="auto">
              <a:xfrm>
                <a:off x="457200" y="3117626"/>
                <a:ext cx="2174954" cy="762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AdminNUS\Desktop\nosql-logos.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7897" t="23122" r="4104" b="60969"/>
              <a:stretch/>
            </p:blipFill>
            <p:spPr bwMode="auto">
              <a:xfrm>
                <a:off x="4604004" y="3187476"/>
                <a:ext cx="1422400" cy="622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C:\Users\AdminNUS\Desktop\nosql-logos.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763" t="85188" r="5238" b="-1097"/>
            <a:stretch/>
          </p:blipFill>
          <p:spPr bwMode="auto">
            <a:xfrm>
              <a:off x="3485278" y="3759420"/>
              <a:ext cx="2031940" cy="6223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dminNUS\Desktop\nosql-logos.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0263" t="59892" r="4487" b="16904"/>
            <a:stretch/>
          </p:blipFill>
          <p:spPr bwMode="auto">
            <a:xfrm>
              <a:off x="5517218" y="3616744"/>
              <a:ext cx="1282700" cy="9076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AdminNUS\Desktop\nosql-logos.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514" t="83072" r="56237" b="-866"/>
            <a:stretch/>
          </p:blipFill>
          <p:spPr bwMode="auto">
            <a:xfrm>
              <a:off x="5327011" y="4524396"/>
              <a:ext cx="2095500" cy="69598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AdminNUS\Desktop\nosql-logos.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513" t="66883" r="66514" b="17485"/>
            <a:stretch/>
          </p:blipFill>
          <p:spPr bwMode="auto">
            <a:xfrm>
              <a:off x="3905991" y="4381720"/>
              <a:ext cx="1421020" cy="611448"/>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itle 11"/>
          <p:cNvSpPr txBox="1">
            <a:spLocks/>
          </p:cNvSpPr>
          <p:nvPr/>
        </p:nvSpPr>
        <p:spPr>
          <a:xfrm>
            <a:off x="1989892" y="6965"/>
            <a:ext cx="1546871" cy="1600200"/>
          </a:xfrm>
          <a:prstGeom prst="rect">
            <a:avLst/>
          </a:prstGeom>
        </p:spPr>
        <p:txBody>
          <a:bodyPr vert="horz" lIns="91418" tIns="45710" rIns="91418" bIns="4571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b="1" dirty="0">
                <a:solidFill>
                  <a:srgbClr val="2F5897"/>
                </a:solidFill>
                <a:latin typeface="Calibri"/>
                <a:cs typeface="Calibri"/>
              </a:rPr>
              <a:t>No</a:t>
            </a:r>
            <a:endParaRPr lang="en-SG" b="1" dirty="0">
              <a:solidFill>
                <a:srgbClr val="2F5897"/>
              </a:solidFill>
              <a:latin typeface="Calibri"/>
              <a:cs typeface="Calibri"/>
            </a:endParaRPr>
          </a:p>
        </p:txBody>
      </p:sp>
      <p:sp>
        <p:nvSpPr>
          <p:cNvPr id="26" name="TextBox 25"/>
          <p:cNvSpPr txBox="1"/>
          <p:nvPr/>
        </p:nvSpPr>
        <p:spPr>
          <a:xfrm>
            <a:off x="304800" y="6229290"/>
            <a:ext cx="8839200" cy="400110"/>
          </a:xfrm>
          <a:prstGeom prst="rect">
            <a:avLst/>
          </a:prstGeom>
          <a:noFill/>
        </p:spPr>
        <p:txBody>
          <a:bodyPr wrap="square" rtlCol="0">
            <a:spAutoFit/>
          </a:bodyPr>
          <a:lstStyle/>
          <a:p>
            <a:pPr defTabSz="910651" fontAlgn="base">
              <a:spcBef>
                <a:spcPct val="0"/>
              </a:spcBef>
              <a:spcAft>
                <a:spcPct val="0"/>
              </a:spcAft>
            </a:pPr>
            <a:r>
              <a:rPr lang="en-US" sz="2000" dirty="0" smtClean="0">
                <a:solidFill>
                  <a:srgbClr val="63891F"/>
                </a:solidFill>
                <a:latin typeface="Arial" charset="0"/>
                <a:cs typeface="Arial" charset="0"/>
              </a:rPr>
              <a:t>Key-value stores</a:t>
            </a:r>
            <a:r>
              <a:rPr lang="en-US" sz="2000" dirty="0" smtClean="0">
                <a:solidFill>
                  <a:prstClr val="black"/>
                </a:solidFill>
                <a:latin typeface="Arial" charset="0"/>
                <a:cs typeface="Arial" charset="0"/>
              </a:rPr>
              <a:t>, </a:t>
            </a:r>
            <a:r>
              <a:rPr lang="en-US" sz="2000" dirty="0" err="1" smtClean="0">
                <a:solidFill>
                  <a:srgbClr val="FF66FF"/>
                </a:solidFill>
                <a:latin typeface="Arial" charset="0"/>
                <a:cs typeface="Arial" charset="0"/>
              </a:rPr>
              <a:t>Bigtable</a:t>
            </a:r>
            <a:r>
              <a:rPr lang="en-US" sz="2000" dirty="0" smtClean="0">
                <a:solidFill>
                  <a:srgbClr val="FF66FF"/>
                </a:solidFill>
                <a:latin typeface="Arial" charset="0"/>
                <a:cs typeface="Arial" charset="0"/>
              </a:rPr>
              <a:t>-like stores</a:t>
            </a:r>
            <a:r>
              <a:rPr lang="en-US" sz="2000" dirty="0" smtClean="0">
                <a:solidFill>
                  <a:prstClr val="black"/>
                </a:solidFill>
                <a:latin typeface="Arial" charset="0"/>
                <a:cs typeface="Arial" charset="0"/>
              </a:rPr>
              <a:t>, </a:t>
            </a:r>
            <a:r>
              <a:rPr lang="en-US" sz="2000" dirty="0" smtClean="0">
                <a:solidFill>
                  <a:srgbClr val="007A37"/>
                </a:solidFill>
                <a:latin typeface="Arial" charset="0"/>
                <a:cs typeface="Arial" charset="0"/>
              </a:rPr>
              <a:t>Document stores</a:t>
            </a:r>
            <a:r>
              <a:rPr lang="en-US" sz="2000" dirty="0" smtClean="0">
                <a:solidFill>
                  <a:prstClr val="black"/>
                </a:solidFill>
                <a:latin typeface="Arial" charset="0"/>
                <a:cs typeface="Arial" charset="0"/>
              </a:rPr>
              <a:t>, </a:t>
            </a:r>
            <a:r>
              <a:rPr lang="en-US" sz="2000" dirty="0" smtClean="0">
                <a:solidFill>
                  <a:srgbClr val="FF66FF"/>
                </a:solidFill>
                <a:latin typeface="Arial" charset="0"/>
                <a:cs typeface="Arial" charset="0"/>
              </a:rPr>
              <a:t>Graph databases</a:t>
            </a:r>
            <a:endParaRPr lang="en-SG" sz="2000" dirty="0">
              <a:solidFill>
                <a:srgbClr val="FF66FF"/>
              </a:solidFill>
              <a:latin typeface="Arial" charset="0"/>
              <a:cs typeface="Arial" charset="0"/>
            </a:endParaRPr>
          </a:p>
        </p:txBody>
      </p:sp>
      <p:sp>
        <p:nvSpPr>
          <p:cNvPr id="20" name="TextBox 19"/>
          <p:cNvSpPr txBox="1"/>
          <p:nvPr/>
        </p:nvSpPr>
        <p:spPr>
          <a:xfrm>
            <a:off x="374761" y="1752600"/>
            <a:ext cx="8388239" cy="830977"/>
          </a:xfrm>
          <a:prstGeom prst="rect">
            <a:avLst/>
          </a:prstGeom>
          <a:noFill/>
        </p:spPr>
        <p:txBody>
          <a:bodyPr wrap="square" lIns="91418" tIns="45710" rIns="91418" bIns="45710" rtlCol="0">
            <a:spAutoFit/>
          </a:bodyPr>
          <a:lstStyle/>
          <a:p>
            <a:pPr algn="ctr" defTabSz="457090"/>
            <a:r>
              <a:rPr lang="en-US" sz="2400" dirty="0" smtClean="0">
                <a:solidFill>
                  <a:prstClr val="black"/>
                </a:solidFill>
                <a:latin typeface="Palatino Linotype"/>
                <a:cs typeface="Arial" charset="0"/>
              </a:rPr>
              <a:t>Database </a:t>
            </a:r>
            <a:r>
              <a:rPr lang="en-US" sz="2400" dirty="0">
                <a:solidFill>
                  <a:prstClr val="black"/>
                </a:solidFill>
                <a:latin typeface="Palatino Linotype"/>
                <a:cs typeface="Arial" charset="0"/>
              </a:rPr>
              <a:t>products </a:t>
            </a:r>
            <a:r>
              <a:rPr lang="en-US" sz="2400" dirty="0" smtClean="0">
                <a:solidFill>
                  <a:prstClr val="black"/>
                </a:solidFill>
                <a:latin typeface="Palatino Linotype"/>
                <a:cs typeface="Arial" charset="0"/>
              </a:rPr>
              <a:t>for </a:t>
            </a:r>
            <a:r>
              <a:rPr lang="en-US" sz="2400" b="1" dirty="0" smtClean="0">
                <a:solidFill>
                  <a:srgbClr val="63891F"/>
                </a:solidFill>
                <a:latin typeface="Palatino Linotype"/>
                <a:cs typeface="Arial" charset="0"/>
              </a:rPr>
              <a:t>supporting</a:t>
            </a:r>
            <a:r>
              <a:rPr lang="en-US" sz="2400" dirty="0" smtClean="0">
                <a:solidFill>
                  <a:prstClr val="black"/>
                </a:solidFill>
                <a:latin typeface="Palatino Linotype"/>
                <a:cs typeface="Arial" charset="0"/>
              </a:rPr>
              <a:t> </a:t>
            </a:r>
            <a:r>
              <a:rPr lang="en-US" sz="2400" dirty="0" smtClean="0">
                <a:solidFill>
                  <a:srgbClr val="FF66FF"/>
                </a:solidFill>
                <a:latin typeface="Palatino Linotype"/>
                <a:cs typeface="Arial" charset="0"/>
              </a:rPr>
              <a:t>large-scale apps </a:t>
            </a:r>
            <a:r>
              <a:rPr lang="en-US" sz="2400" dirty="0" smtClean="0">
                <a:solidFill>
                  <a:prstClr val="black"/>
                </a:solidFill>
                <a:latin typeface="Palatino Linotype"/>
                <a:cs typeface="Arial" charset="0"/>
              </a:rPr>
              <a:t>and </a:t>
            </a:r>
            <a:r>
              <a:rPr lang="en-US" sz="2400" dirty="0" smtClean="0">
                <a:solidFill>
                  <a:srgbClr val="FF66FF"/>
                </a:solidFill>
                <a:latin typeface="Palatino Linotype"/>
                <a:cs typeface="Arial" charset="0"/>
              </a:rPr>
              <a:t>data</a:t>
            </a:r>
            <a:r>
              <a:rPr lang="en-US" sz="2400" dirty="0" smtClean="0">
                <a:solidFill>
                  <a:prstClr val="black"/>
                </a:solidFill>
                <a:latin typeface="Palatino Linotype"/>
                <a:cs typeface="Arial" charset="0"/>
              </a:rPr>
              <a:t> while </a:t>
            </a:r>
            <a:r>
              <a:rPr lang="en-US" sz="2400" b="1" dirty="0" smtClean="0">
                <a:solidFill>
                  <a:srgbClr val="63891F"/>
                </a:solidFill>
                <a:latin typeface="Palatino Linotype"/>
                <a:cs typeface="Arial" charset="0"/>
              </a:rPr>
              <a:t>relaxing</a:t>
            </a:r>
            <a:r>
              <a:rPr lang="en-US" sz="2400" dirty="0" smtClean="0">
                <a:solidFill>
                  <a:prstClr val="black"/>
                </a:solidFill>
                <a:latin typeface="Palatino Linotype"/>
                <a:cs typeface="Arial" charset="0"/>
              </a:rPr>
              <a:t> </a:t>
            </a:r>
            <a:r>
              <a:rPr lang="en-US" sz="2400" dirty="0" smtClean="0">
                <a:solidFill>
                  <a:srgbClr val="FF66FF"/>
                </a:solidFill>
                <a:latin typeface="Palatino Linotype"/>
                <a:cs typeface="Arial" charset="0"/>
              </a:rPr>
              <a:t>consistency</a:t>
            </a:r>
            <a:r>
              <a:rPr lang="en-US" sz="2400" dirty="0" smtClean="0">
                <a:solidFill>
                  <a:prstClr val="black"/>
                </a:solidFill>
                <a:latin typeface="Palatino Linotype"/>
                <a:cs typeface="Arial" charset="0"/>
              </a:rPr>
              <a:t> and </a:t>
            </a:r>
            <a:r>
              <a:rPr lang="en-US" sz="2400" dirty="0" smtClean="0">
                <a:solidFill>
                  <a:srgbClr val="FF66FF"/>
                </a:solidFill>
                <a:latin typeface="Palatino Linotype"/>
                <a:cs typeface="Arial" charset="0"/>
              </a:rPr>
              <a:t>complex queries</a:t>
            </a:r>
            <a:endParaRPr lang="en-US" sz="2400" dirty="0">
              <a:solidFill>
                <a:srgbClr val="FF66FF"/>
              </a:solidFill>
              <a:latin typeface="Palatino Linotype"/>
              <a:cs typeface="Arial" charset="0"/>
            </a:endParaRPr>
          </a:p>
        </p:txBody>
      </p:sp>
    </p:spTree>
    <p:extLst>
      <p:ext uri="{BB962C8B-B14F-4D97-AF65-F5344CB8AC3E}">
        <p14:creationId xmlns:p14="http://schemas.microsoft.com/office/powerpoint/2010/main" val="18916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3.7037E-7 L 0.07222 3.7037E-7 " pathEditMode="relative" rAng="0" ptsTypes="AA">
                                      <p:cBhvr>
                                        <p:cTn id="6" dur="1000" fill="hold"/>
                                        <p:tgtEl>
                                          <p:spTgt spid="12"/>
                                        </p:tgtEl>
                                        <p:attrNameLst>
                                          <p:attrName>ppt_x</p:attrName>
                                          <p:attrName>ppt_y</p:attrName>
                                        </p:attrNameLst>
                                      </p:cBhvr>
                                      <p:rCtr x="3611"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p:bldP spid="26" grpId="0"/>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flipH="1">
            <a:off x="779187" y="2111013"/>
            <a:ext cx="2670181" cy="4746989"/>
          </a:xfrm>
          <a:prstGeom prst="rect">
            <a:avLst/>
          </a:prstGeom>
        </p:spPr>
      </p:pic>
      <p:pic>
        <p:nvPicPr>
          <p:cNvPr id="5" name="Picture 4"/>
          <p:cNvPicPr>
            <a:picLocks noChangeAspect="1"/>
          </p:cNvPicPr>
          <p:nvPr/>
        </p:nvPicPr>
        <p:blipFill>
          <a:blip r:embed="rId4"/>
          <a:stretch>
            <a:fillRect/>
          </a:stretch>
        </p:blipFill>
        <p:spPr>
          <a:xfrm flipH="1">
            <a:off x="4309052" y="1636957"/>
            <a:ext cx="4000500" cy="4130387"/>
          </a:xfrm>
          <a:prstGeom prst="rect">
            <a:avLst/>
          </a:prstGeom>
        </p:spPr>
      </p:pic>
      <p:sp>
        <p:nvSpPr>
          <p:cNvPr id="6" name="Title 1"/>
          <p:cNvSpPr>
            <a:spLocks noGrp="1"/>
          </p:cNvSpPr>
          <p:nvPr>
            <p:ph type="title"/>
          </p:nvPr>
        </p:nvSpPr>
        <p:spPr>
          <a:xfrm>
            <a:off x="1019432" y="217532"/>
            <a:ext cx="2720647" cy="1143000"/>
          </a:xfrm>
        </p:spPr>
        <p:txBody>
          <a:bodyPr>
            <a:normAutofit/>
          </a:bodyPr>
          <a:lstStyle/>
          <a:p>
            <a:r>
              <a:rPr lang="en-US" dirty="0" smtClean="0"/>
              <a:t>SQL</a:t>
            </a:r>
            <a:endParaRPr lang="en-US" dirty="0"/>
          </a:p>
        </p:txBody>
      </p:sp>
      <p:sp>
        <p:nvSpPr>
          <p:cNvPr id="11" name="TextBox 10"/>
          <p:cNvSpPr txBox="1"/>
          <p:nvPr/>
        </p:nvSpPr>
        <p:spPr>
          <a:xfrm>
            <a:off x="1034370" y="1580571"/>
            <a:ext cx="2720648" cy="369332"/>
          </a:xfrm>
          <a:prstGeom prst="rect">
            <a:avLst/>
          </a:prstGeom>
          <a:noFill/>
        </p:spPr>
        <p:txBody>
          <a:bodyPr wrap="square" lIns="91418" tIns="45710" rIns="91418" bIns="45710" rtlCol="0">
            <a:spAutoFit/>
          </a:bodyPr>
          <a:lstStyle/>
          <a:p>
            <a:pPr algn="ctr" defTabSz="457090"/>
            <a:r>
              <a:rPr lang="en-US" b="1" dirty="0" smtClean="0">
                <a:solidFill>
                  <a:prstClr val="black"/>
                </a:solidFill>
                <a:latin typeface="Palatino Linotype"/>
                <a:cs typeface="Arial" charset="0"/>
              </a:rPr>
              <a:t>Queries</a:t>
            </a:r>
            <a:endParaRPr lang="en-US" b="1" dirty="0">
              <a:solidFill>
                <a:prstClr val="black"/>
              </a:solidFill>
              <a:latin typeface="Palatino Linotype"/>
              <a:cs typeface="Arial" charset="0"/>
            </a:endParaRPr>
          </a:p>
        </p:txBody>
      </p:sp>
      <p:sp>
        <p:nvSpPr>
          <p:cNvPr id="12" name="TextBox 11"/>
          <p:cNvSpPr txBox="1"/>
          <p:nvPr/>
        </p:nvSpPr>
        <p:spPr>
          <a:xfrm>
            <a:off x="5460012" y="1580571"/>
            <a:ext cx="2384106" cy="369332"/>
          </a:xfrm>
          <a:prstGeom prst="rect">
            <a:avLst/>
          </a:prstGeom>
          <a:noFill/>
        </p:spPr>
        <p:txBody>
          <a:bodyPr wrap="square" lIns="91418" tIns="45710" rIns="91418" bIns="45710" rtlCol="0">
            <a:spAutoFit/>
          </a:bodyPr>
          <a:lstStyle/>
          <a:p>
            <a:pPr algn="ctr" defTabSz="457090"/>
            <a:r>
              <a:rPr lang="en-US" b="1" dirty="0" smtClean="0">
                <a:solidFill>
                  <a:prstClr val="black"/>
                </a:solidFill>
                <a:latin typeface="Palatino Linotype"/>
                <a:cs typeface="Arial" charset="0"/>
              </a:rPr>
              <a:t>Scalability</a:t>
            </a:r>
            <a:endParaRPr lang="en-US" b="1" dirty="0">
              <a:solidFill>
                <a:prstClr val="black"/>
              </a:solidFill>
              <a:latin typeface="Palatino Linotype"/>
              <a:cs typeface="Arial" charset="0"/>
            </a:endParaRPr>
          </a:p>
        </p:txBody>
      </p:sp>
      <p:sp>
        <p:nvSpPr>
          <p:cNvPr id="2" name="TextBox 1"/>
          <p:cNvSpPr txBox="1"/>
          <p:nvPr/>
        </p:nvSpPr>
        <p:spPr>
          <a:xfrm>
            <a:off x="740698" y="2090696"/>
            <a:ext cx="3377470" cy="369332"/>
          </a:xfrm>
          <a:prstGeom prst="rect">
            <a:avLst/>
          </a:prstGeom>
          <a:noFill/>
        </p:spPr>
        <p:txBody>
          <a:bodyPr wrap="square" lIns="91418" tIns="45710" rIns="91418" bIns="45710" rtlCol="0">
            <a:spAutoFit/>
          </a:bodyPr>
          <a:lstStyle/>
          <a:p>
            <a:pPr algn="ctr" defTabSz="457090"/>
            <a:r>
              <a:rPr lang="en-US" b="1" dirty="0" smtClean="0">
                <a:solidFill>
                  <a:prstClr val="black"/>
                </a:solidFill>
                <a:latin typeface="Palatino Linotype"/>
                <a:cs typeface="Arial" charset="0"/>
              </a:rPr>
              <a:t>Transactions</a:t>
            </a:r>
            <a:endParaRPr lang="en-US" b="1" dirty="0">
              <a:solidFill>
                <a:prstClr val="black"/>
              </a:solidFill>
              <a:latin typeface="Palatino Linotype"/>
              <a:cs typeface="Arial" charset="0"/>
            </a:endParaRPr>
          </a:p>
        </p:txBody>
      </p:sp>
      <p:sp>
        <p:nvSpPr>
          <p:cNvPr id="3" name="TextBox 2"/>
          <p:cNvSpPr txBox="1"/>
          <p:nvPr/>
        </p:nvSpPr>
        <p:spPr>
          <a:xfrm>
            <a:off x="1104293" y="2663710"/>
            <a:ext cx="2705707" cy="369332"/>
          </a:xfrm>
          <a:prstGeom prst="rect">
            <a:avLst/>
          </a:prstGeom>
          <a:noFill/>
        </p:spPr>
        <p:txBody>
          <a:bodyPr wrap="square" lIns="91418" tIns="45710" rIns="91418" bIns="45710" rtlCol="0">
            <a:spAutoFit/>
          </a:bodyPr>
          <a:lstStyle/>
          <a:p>
            <a:pPr algn="ctr" defTabSz="457090"/>
            <a:r>
              <a:rPr lang="en-US" b="1" dirty="0" smtClean="0">
                <a:solidFill>
                  <a:prstClr val="black"/>
                </a:solidFill>
                <a:latin typeface="Palatino Linotype"/>
                <a:cs typeface="Arial" charset="0"/>
              </a:rPr>
              <a:t>Consistency</a:t>
            </a:r>
            <a:endParaRPr lang="en-US" b="1" dirty="0">
              <a:solidFill>
                <a:prstClr val="black"/>
              </a:solidFill>
              <a:latin typeface="Palatino Linotype"/>
              <a:cs typeface="Arial" charset="0"/>
            </a:endParaRPr>
          </a:p>
        </p:txBody>
      </p:sp>
      <p:sp>
        <p:nvSpPr>
          <p:cNvPr id="7" name="TextBox 6"/>
          <p:cNvSpPr txBox="1"/>
          <p:nvPr/>
        </p:nvSpPr>
        <p:spPr>
          <a:xfrm>
            <a:off x="5118844" y="2090696"/>
            <a:ext cx="3014857" cy="369332"/>
          </a:xfrm>
          <a:prstGeom prst="rect">
            <a:avLst/>
          </a:prstGeom>
          <a:noFill/>
        </p:spPr>
        <p:txBody>
          <a:bodyPr wrap="square" lIns="91418" tIns="45710" rIns="91418" bIns="45710" rtlCol="0">
            <a:spAutoFit/>
          </a:bodyPr>
          <a:lstStyle/>
          <a:p>
            <a:pPr algn="ctr" defTabSz="457090"/>
            <a:r>
              <a:rPr lang="en-US" b="1" dirty="0" smtClean="0">
                <a:solidFill>
                  <a:prstClr val="black"/>
                </a:solidFill>
                <a:latin typeface="Palatino Linotype"/>
                <a:cs typeface="Arial" charset="0"/>
              </a:rPr>
              <a:t>Management</a:t>
            </a:r>
            <a:endParaRPr lang="en-US" b="1" dirty="0">
              <a:solidFill>
                <a:prstClr val="black"/>
              </a:solidFill>
              <a:latin typeface="Palatino Linotype"/>
              <a:cs typeface="Arial" charset="0"/>
            </a:endParaRPr>
          </a:p>
        </p:txBody>
      </p:sp>
      <p:sp>
        <p:nvSpPr>
          <p:cNvPr id="13" name="TextBox 12"/>
          <p:cNvSpPr txBox="1"/>
          <p:nvPr/>
        </p:nvSpPr>
        <p:spPr>
          <a:xfrm>
            <a:off x="5460012" y="2663710"/>
            <a:ext cx="2384106" cy="369332"/>
          </a:xfrm>
          <a:prstGeom prst="rect">
            <a:avLst/>
          </a:prstGeom>
          <a:noFill/>
        </p:spPr>
        <p:txBody>
          <a:bodyPr wrap="square" lIns="91418" tIns="45710" rIns="91418" bIns="45710" rtlCol="0">
            <a:spAutoFit/>
          </a:bodyPr>
          <a:lstStyle/>
          <a:p>
            <a:pPr algn="ctr" defTabSz="457090"/>
            <a:r>
              <a:rPr lang="en-US" b="1" dirty="0" smtClean="0">
                <a:solidFill>
                  <a:prstClr val="black"/>
                </a:solidFill>
                <a:latin typeface="Palatino Linotype"/>
                <a:cs typeface="Arial" charset="0"/>
              </a:rPr>
              <a:t>Schema</a:t>
            </a:r>
            <a:endParaRPr lang="en-US" b="1" dirty="0">
              <a:solidFill>
                <a:prstClr val="black"/>
              </a:solidFill>
              <a:latin typeface="Palatino Linotype"/>
              <a:cs typeface="Arial" charset="0"/>
            </a:endParaRPr>
          </a:p>
        </p:txBody>
      </p:sp>
      <p:sp>
        <p:nvSpPr>
          <p:cNvPr id="14" name="Title 1"/>
          <p:cNvSpPr txBox="1">
            <a:spLocks/>
          </p:cNvSpPr>
          <p:nvPr/>
        </p:nvSpPr>
        <p:spPr>
          <a:xfrm>
            <a:off x="5118844" y="217532"/>
            <a:ext cx="2720647" cy="1143000"/>
          </a:xfrm>
          <a:prstGeom prst="rect">
            <a:avLst/>
          </a:prstGeom>
        </p:spPr>
        <p:txBody>
          <a:bodyPr vert="horz" lIns="91418" tIns="45710" rIns="91418" bIns="45710" rtlCol="0" anchor="b">
            <a:norm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err="1">
                <a:solidFill>
                  <a:srgbClr val="2F5897"/>
                </a:solidFill>
                <a:latin typeface="Palatino Linotype"/>
              </a:rPr>
              <a:t>NoSQL</a:t>
            </a:r>
            <a:endParaRPr lang="en-US" dirty="0">
              <a:solidFill>
                <a:srgbClr val="2F5897"/>
              </a:solidFill>
              <a:latin typeface="Palatino Linotype"/>
            </a:endParaRPr>
          </a:p>
        </p:txBody>
      </p:sp>
    </p:spTree>
    <p:extLst>
      <p:ext uri="{BB962C8B-B14F-4D97-AF65-F5344CB8AC3E}">
        <p14:creationId xmlns:p14="http://schemas.microsoft.com/office/powerpoint/2010/main" val="4178702444"/>
      </p:ext>
    </p:extLst>
  </p:cSld>
  <p:clrMapOvr>
    <a:masterClrMapping/>
  </p:clrMapOvr>
  <p:transition xmlns:p14="http://schemas.microsoft.com/office/powerpoint/2010/main">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5.55556E-7 -4.81481E-6 L 0.05521 0.15371 " pathEditMode="relative" rAng="0" ptsTypes="AA">
                                      <p:cBhvr>
                                        <p:cTn id="13" dur="2000" fill="hold"/>
                                        <p:tgtEl>
                                          <p:spTgt spid="5"/>
                                        </p:tgtEl>
                                        <p:attrNameLst>
                                          <p:attrName>ppt_x</p:attrName>
                                          <p:attrName>ppt_y</p:attrName>
                                        </p:attrNameLst>
                                      </p:cBhvr>
                                      <p:rCtr x="2760" y="7685"/>
                                    </p:animMotion>
                                  </p:childTnLst>
                                </p:cTn>
                              </p:par>
                              <p:par>
                                <p:cTn id="14" presetID="0" presetClass="path" presetSubtype="0" accel="50000" decel="50000" fill="hold" nodeType="withEffect">
                                  <p:stCondLst>
                                    <p:cond delay="0"/>
                                  </p:stCondLst>
                                  <p:childTnLst>
                                    <p:animMotion origin="layout" path="M 0 4.81481E-6 L -0.00347 0.12777 " pathEditMode="relative" rAng="0" ptsTypes="AA">
                                      <p:cBhvr>
                                        <p:cTn id="15" dur="2000" fill="hold"/>
                                        <p:tgtEl>
                                          <p:spTgt spid="4"/>
                                        </p:tgtEl>
                                        <p:attrNameLst>
                                          <p:attrName>ppt_x</p:attrName>
                                          <p:attrName>ppt_y</p:attrName>
                                        </p:attrNameLst>
                                      </p:cBhvr>
                                      <p:rCtr x="-174" y="6389"/>
                                    </p:animMotion>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 grpId="0"/>
      <p:bldP spid="3" grpId="0"/>
      <p:bldP spid="7"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3739624" y="2711671"/>
            <a:ext cx="5351456" cy="21813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3" name="Title 2"/>
          <p:cNvSpPr>
            <a:spLocks noGrp="1"/>
          </p:cNvSpPr>
          <p:nvPr>
            <p:ph type="title"/>
          </p:nvPr>
        </p:nvSpPr>
        <p:spPr/>
        <p:txBody>
          <a:bodyPr/>
          <a:lstStyle/>
          <a:p>
            <a:r>
              <a:rPr lang="en-US" dirty="0" smtClean="0"/>
              <a:t>Data Model</a:t>
            </a:r>
            <a:endParaRPr lang="en-US" dirty="0"/>
          </a:p>
        </p:txBody>
      </p:sp>
      <p:sp>
        <p:nvSpPr>
          <p:cNvPr id="4" name="Content Placeholder 3"/>
          <p:cNvSpPr>
            <a:spLocks noGrp="1"/>
          </p:cNvSpPr>
          <p:nvPr>
            <p:ph idx="1"/>
          </p:nvPr>
        </p:nvSpPr>
        <p:spPr>
          <a:xfrm>
            <a:off x="457200" y="1608668"/>
            <a:ext cx="3335344" cy="2272388"/>
          </a:xfrm>
        </p:spPr>
        <p:txBody>
          <a:bodyPr>
            <a:normAutofit fontScale="85000" lnSpcReduction="10000"/>
          </a:bodyPr>
          <a:lstStyle/>
          <a:p>
            <a:r>
              <a:rPr lang="en-US" dirty="0" smtClean="0"/>
              <a:t>App Engine uses a </a:t>
            </a:r>
            <a:r>
              <a:rPr lang="en-US" b="1" dirty="0" smtClean="0">
                <a:solidFill>
                  <a:srgbClr val="000090"/>
                </a:solidFill>
              </a:rPr>
              <a:t>hierarchical data model</a:t>
            </a:r>
          </a:p>
          <a:p>
            <a:r>
              <a:rPr lang="en-US" dirty="0" err="1" smtClean="0"/>
              <a:t>Datastore</a:t>
            </a:r>
            <a:r>
              <a:rPr lang="en-US" dirty="0" smtClean="0"/>
              <a:t> definition in </a:t>
            </a:r>
            <a:r>
              <a:rPr lang="en-US" dirty="0" err="1" smtClean="0">
                <a:solidFill>
                  <a:srgbClr val="000090"/>
                </a:solidFill>
              </a:rPr>
              <a:t>giftbook.py</a:t>
            </a:r>
            <a:endParaRPr lang="en-US" dirty="0">
              <a:solidFill>
                <a:srgbClr val="000090"/>
              </a:solidFill>
            </a:endParaRPr>
          </a:p>
        </p:txBody>
      </p:sp>
      <p:sp>
        <p:nvSpPr>
          <p:cNvPr id="5" name="Rounded Rectangle 4"/>
          <p:cNvSpPr/>
          <p:nvPr/>
        </p:nvSpPr>
        <p:spPr>
          <a:xfrm>
            <a:off x="5186083" y="1548195"/>
            <a:ext cx="3316272" cy="85560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rgbClr val="000090"/>
                </a:solidFill>
              </a:rPr>
              <a:t>c</a:t>
            </a:r>
            <a:r>
              <a:rPr lang="en-US" dirty="0" smtClean="0">
                <a:solidFill>
                  <a:srgbClr val="000090"/>
                </a:solidFill>
              </a:rPr>
              <a:t>lass Persons</a:t>
            </a:r>
            <a:br>
              <a:rPr lang="en-US" dirty="0" smtClean="0">
                <a:solidFill>
                  <a:srgbClr val="000090"/>
                </a:solidFill>
              </a:rPr>
            </a:br>
            <a:r>
              <a:rPr lang="en-US" dirty="0" smtClean="0">
                <a:solidFill>
                  <a:srgbClr val="000090"/>
                </a:solidFill>
              </a:rPr>
              <a:t>key: </a:t>
            </a:r>
            <a:r>
              <a:rPr lang="en-US" dirty="0" smtClean="0">
                <a:solidFill>
                  <a:srgbClr val="000090"/>
                </a:solidFill>
                <a:hlinkClick r:id="rId2"/>
              </a:rPr>
              <a:t>leews@comp.nus.edu.sg</a:t>
            </a:r>
            <a:endParaRPr lang="en-US" dirty="0" smtClean="0">
              <a:solidFill>
                <a:srgbClr val="000090"/>
              </a:solidFill>
            </a:endParaRPr>
          </a:p>
          <a:p>
            <a:pPr algn="ctr"/>
            <a:endParaRPr lang="en-US" dirty="0">
              <a:solidFill>
                <a:srgbClr val="000090"/>
              </a:solidFill>
            </a:endParaRPr>
          </a:p>
        </p:txBody>
      </p:sp>
      <p:sp>
        <p:nvSpPr>
          <p:cNvPr id="6" name="Rounded Rectangle 5"/>
          <p:cNvSpPr/>
          <p:nvPr/>
        </p:nvSpPr>
        <p:spPr>
          <a:xfrm>
            <a:off x="3910193" y="2798849"/>
            <a:ext cx="1275890" cy="5997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solidFill>
                  <a:srgbClr val="000090"/>
                </a:solidFill>
              </a:rPr>
              <a:t>item_id</a:t>
            </a:r>
            <a:r>
              <a:rPr lang="en-US" dirty="0" smtClean="0">
                <a:solidFill>
                  <a:srgbClr val="000090"/>
                </a:solidFill>
              </a:rPr>
              <a:t>: 1</a:t>
            </a:r>
            <a:endParaRPr lang="en-US" dirty="0">
              <a:solidFill>
                <a:srgbClr val="000090"/>
              </a:solidFill>
            </a:endParaRPr>
          </a:p>
        </p:txBody>
      </p:sp>
      <p:sp>
        <p:nvSpPr>
          <p:cNvPr id="7" name="Rounded Rectangle 6"/>
          <p:cNvSpPr/>
          <p:nvPr/>
        </p:nvSpPr>
        <p:spPr>
          <a:xfrm>
            <a:off x="5243167" y="2798849"/>
            <a:ext cx="1396721" cy="5997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solidFill>
                  <a:srgbClr val="000090"/>
                </a:solidFill>
              </a:rPr>
              <a:t>item_link</a:t>
            </a:r>
            <a:r>
              <a:rPr lang="en-US" dirty="0" smtClean="0">
                <a:solidFill>
                  <a:srgbClr val="000090"/>
                </a:solidFill>
              </a:rPr>
              <a:t>: http://…</a:t>
            </a:r>
            <a:endParaRPr lang="en-US" dirty="0">
              <a:solidFill>
                <a:srgbClr val="000090"/>
              </a:solidFill>
            </a:endParaRPr>
          </a:p>
        </p:txBody>
      </p:sp>
      <p:sp>
        <p:nvSpPr>
          <p:cNvPr id="8" name="Rounded Rectangle 7"/>
          <p:cNvSpPr/>
          <p:nvPr/>
        </p:nvSpPr>
        <p:spPr>
          <a:xfrm>
            <a:off x="6757764" y="2798849"/>
            <a:ext cx="2158407" cy="123488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rgbClr val="000090"/>
                </a:solidFill>
              </a:rPr>
              <a:t>d</a:t>
            </a:r>
            <a:r>
              <a:rPr lang="en-US" dirty="0" smtClean="0">
                <a:solidFill>
                  <a:srgbClr val="000090"/>
                </a:solidFill>
              </a:rPr>
              <a:t>escription: I am looking for a book on Google App Engine…</a:t>
            </a:r>
            <a:endParaRPr lang="en-US" dirty="0">
              <a:solidFill>
                <a:srgbClr val="000090"/>
              </a:solidFill>
            </a:endParaRPr>
          </a:p>
        </p:txBody>
      </p:sp>
      <p:sp>
        <p:nvSpPr>
          <p:cNvPr id="9" name="TextBox 8"/>
          <p:cNvSpPr txBox="1"/>
          <p:nvPr/>
        </p:nvSpPr>
        <p:spPr>
          <a:xfrm>
            <a:off x="807124" y="3680706"/>
            <a:ext cx="3760878" cy="92333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class </a:t>
            </a:r>
            <a:r>
              <a:rPr lang="en-US" dirty="0"/>
              <a:t>Persons(</a:t>
            </a:r>
            <a:r>
              <a:rPr lang="en-US" dirty="0" err="1"/>
              <a:t>ndb.Model</a:t>
            </a:r>
            <a:r>
              <a:rPr lang="en-US" dirty="0"/>
              <a:t>):</a:t>
            </a:r>
          </a:p>
          <a:p>
            <a:r>
              <a:rPr lang="en-US" dirty="0"/>
              <a:t>    # Models a person. Key is the email.</a:t>
            </a:r>
          </a:p>
          <a:p>
            <a:r>
              <a:rPr lang="en-US" dirty="0"/>
              <a:t>    </a:t>
            </a:r>
            <a:r>
              <a:rPr lang="en-US" dirty="0" err="1"/>
              <a:t>next_item</a:t>
            </a:r>
            <a:r>
              <a:rPr lang="en-US" dirty="0"/>
              <a:t> = </a:t>
            </a:r>
            <a:r>
              <a:rPr lang="en-US" dirty="0" err="1"/>
              <a:t>ndb.IntegerProperty</a:t>
            </a:r>
            <a:r>
              <a:rPr lang="en-US" dirty="0" smtClean="0"/>
              <a:t>()</a:t>
            </a:r>
            <a:endParaRPr lang="en-US" dirty="0"/>
          </a:p>
        </p:txBody>
      </p:sp>
      <p:sp>
        <p:nvSpPr>
          <p:cNvPr id="10" name="TextBox 9"/>
          <p:cNvSpPr txBox="1"/>
          <p:nvPr/>
        </p:nvSpPr>
        <p:spPr>
          <a:xfrm>
            <a:off x="789115" y="4720657"/>
            <a:ext cx="8124377" cy="203132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class Items(</a:t>
            </a:r>
            <a:r>
              <a:rPr lang="en-US" dirty="0" err="1"/>
              <a:t>ndb.Model</a:t>
            </a:r>
            <a:r>
              <a:rPr lang="en-US" dirty="0"/>
              <a:t>):</a:t>
            </a:r>
          </a:p>
          <a:p>
            <a:r>
              <a:rPr lang="en-US" dirty="0"/>
              <a:t>    # Models an item with </a:t>
            </a:r>
            <a:r>
              <a:rPr lang="en-US" dirty="0" err="1"/>
              <a:t>item_link</a:t>
            </a:r>
            <a:r>
              <a:rPr lang="en-US" dirty="0"/>
              <a:t>, </a:t>
            </a:r>
            <a:r>
              <a:rPr lang="en-US" dirty="0" err="1"/>
              <a:t>image_link</a:t>
            </a:r>
            <a:r>
              <a:rPr lang="en-US" dirty="0"/>
              <a:t>, description, and date. Key is </a:t>
            </a:r>
            <a:r>
              <a:rPr lang="en-US" dirty="0" err="1"/>
              <a:t>item_id</a:t>
            </a:r>
            <a:r>
              <a:rPr lang="en-US" dirty="0"/>
              <a:t>.</a:t>
            </a:r>
          </a:p>
          <a:p>
            <a:r>
              <a:rPr lang="en-US" dirty="0"/>
              <a:t>    </a:t>
            </a:r>
            <a:r>
              <a:rPr lang="en-US" dirty="0" err="1"/>
              <a:t>item_id</a:t>
            </a:r>
            <a:r>
              <a:rPr lang="en-US" dirty="0"/>
              <a:t> = </a:t>
            </a:r>
            <a:r>
              <a:rPr lang="en-US" dirty="0" err="1"/>
              <a:t>ndb.IntegerProperty</a:t>
            </a:r>
            <a:r>
              <a:rPr lang="en-US" dirty="0"/>
              <a:t>()</a:t>
            </a:r>
          </a:p>
          <a:p>
            <a:r>
              <a:rPr lang="en-US" dirty="0"/>
              <a:t>    </a:t>
            </a:r>
            <a:r>
              <a:rPr lang="en-US" dirty="0" err="1"/>
              <a:t>item_link</a:t>
            </a:r>
            <a:r>
              <a:rPr lang="en-US" dirty="0"/>
              <a:t> = </a:t>
            </a:r>
            <a:r>
              <a:rPr lang="en-US" dirty="0" err="1"/>
              <a:t>ndb.StringProperty</a:t>
            </a:r>
            <a:r>
              <a:rPr lang="en-US" dirty="0"/>
              <a:t>()</a:t>
            </a:r>
          </a:p>
          <a:p>
            <a:r>
              <a:rPr lang="en-US" dirty="0"/>
              <a:t>    </a:t>
            </a:r>
            <a:r>
              <a:rPr lang="en-US" dirty="0" err="1"/>
              <a:t>image_link</a:t>
            </a:r>
            <a:r>
              <a:rPr lang="en-US" dirty="0"/>
              <a:t> = </a:t>
            </a:r>
            <a:r>
              <a:rPr lang="en-US" dirty="0" err="1"/>
              <a:t>ndb.StringProperty</a:t>
            </a:r>
            <a:r>
              <a:rPr lang="en-US" dirty="0"/>
              <a:t>()</a:t>
            </a:r>
          </a:p>
          <a:p>
            <a:r>
              <a:rPr lang="en-US" dirty="0"/>
              <a:t>    description = </a:t>
            </a:r>
            <a:r>
              <a:rPr lang="en-US" dirty="0" err="1"/>
              <a:t>ndb.TextProperty</a:t>
            </a:r>
            <a:r>
              <a:rPr lang="en-US" dirty="0"/>
              <a:t>()</a:t>
            </a:r>
          </a:p>
          <a:p>
            <a:r>
              <a:rPr lang="en-US" dirty="0"/>
              <a:t>    date = </a:t>
            </a:r>
            <a:r>
              <a:rPr lang="en-US" dirty="0" err="1"/>
              <a:t>ndb.DateTimeProperty</a:t>
            </a:r>
            <a:r>
              <a:rPr lang="en-US" dirty="0"/>
              <a:t>(</a:t>
            </a:r>
            <a:r>
              <a:rPr lang="en-US" dirty="0" err="1"/>
              <a:t>auto_now_add</a:t>
            </a:r>
            <a:r>
              <a:rPr lang="en-US" dirty="0"/>
              <a:t>=True)</a:t>
            </a:r>
          </a:p>
        </p:txBody>
      </p:sp>
      <p:cxnSp>
        <p:nvCxnSpPr>
          <p:cNvPr id="14" name="Straight Arrow Connector 13"/>
          <p:cNvCxnSpPr>
            <a:stCxn id="5" idx="2"/>
          </p:cNvCxnSpPr>
          <p:nvPr/>
        </p:nvCxnSpPr>
        <p:spPr>
          <a:xfrm>
            <a:off x="6844219" y="2403797"/>
            <a:ext cx="0" cy="3078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05384" y="4213448"/>
            <a:ext cx="739881" cy="369332"/>
          </a:xfrm>
          <a:prstGeom prst="rect">
            <a:avLst/>
          </a:prstGeom>
          <a:noFill/>
        </p:spPr>
        <p:txBody>
          <a:bodyPr wrap="none" rtlCol="0">
            <a:spAutoFit/>
          </a:bodyPr>
          <a:lstStyle/>
          <a:p>
            <a:r>
              <a:rPr lang="en-US" dirty="0"/>
              <a:t>k</a:t>
            </a:r>
            <a:r>
              <a:rPr lang="en-US" dirty="0" smtClean="0"/>
              <a:t>ey: 1</a:t>
            </a:r>
            <a:endParaRPr lang="en-US" dirty="0"/>
          </a:p>
        </p:txBody>
      </p:sp>
      <p:sp>
        <p:nvSpPr>
          <p:cNvPr id="19" name="Rounded Rectangle 18"/>
          <p:cNvSpPr/>
          <p:nvPr/>
        </p:nvSpPr>
        <p:spPr>
          <a:xfrm>
            <a:off x="7219802" y="4188777"/>
            <a:ext cx="1396721" cy="2998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rgbClr val="000090"/>
                </a:solidFill>
              </a:rPr>
              <a:t>d</a:t>
            </a:r>
            <a:r>
              <a:rPr lang="en-US" dirty="0" smtClean="0">
                <a:solidFill>
                  <a:srgbClr val="000090"/>
                </a:solidFill>
              </a:rPr>
              <a:t>ate: …</a:t>
            </a:r>
            <a:endParaRPr lang="en-US" dirty="0">
              <a:solidFill>
                <a:srgbClr val="000090"/>
              </a:solidFill>
            </a:endParaRPr>
          </a:p>
        </p:txBody>
      </p:sp>
      <p:sp>
        <p:nvSpPr>
          <p:cNvPr id="21" name="Rounded Rectangle 20"/>
          <p:cNvSpPr/>
          <p:nvPr/>
        </p:nvSpPr>
        <p:spPr>
          <a:xfrm>
            <a:off x="6092447" y="2157461"/>
            <a:ext cx="1503543" cy="2009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solidFill>
                  <a:srgbClr val="000090"/>
                </a:solidFill>
              </a:rPr>
              <a:t>next_item</a:t>
            </a:r>
            <a:r>
              <a:rPr lang="en-US" dirty="0">
                <a:solidFill>
                  <a:srgbClr val="000090"/>
                </a:solidFill>
              </a:rPr>
              <a:t>: 2</a:t>
            </a:r>
          </a:p>
        </p:txBody>
      </p:sp>
      <p:sp>
        <p:nvSpPr>
          <p:cNvPr id="16" name="Rounded Rectangle 15"/>
          <p:cNvSpPr/>
          <p:nvPr/>
        </p:nvSpPr>
        <p:spPr>
          <a:xfrm>
            <a:off x="5244367" y="3450143"/>
            <a:ext cx="1396721" cy="5997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solidFill>
                  <a:srgbClr val="000090"/>
                </a:solidFill>
              </a:rPr>
              <a:t>image_link</a:t>
            </a:r>
            <a:r>
              <a:rPr lang="en-US" dirty="0" smtClean="0">
                <a:solidFill>
                  <a:srgbClr val="000090"/>
                </a:solidFill>
              </a:rPr>
              <a:t>: http://…</a:t>
            </a:r>
            <a:endParaRPr lang="en-US" dirty="0">
              <a:solidFill>
                <a:srgbClr val="000090"/>
              </a:solidFill>
            </a:endParaRPr>
          </a:p>
        </p:txBody>
      </p:sp>
      <p:cxnSp>
        <p:nvCxnSpPr>
          <p:cNvPr id="18" name="Straight Arrow Connector 17"/>
          <p:cNvCxnSpPr/>
          <p:nvPr/>
        </p:nvCxnSpPr>
        <p:spPr>
          <a:xfrm>
            <a:off x="6996619" y="2389899"/>
            <a:ext cx="442567" cy="195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6214442" y="2405017"/>
            <a:ext cx="466728" cy="1801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909785" y="2295941"/>
            <a:ext cx="344039" cy="369332"/>
          </a:xfrm>
          <a:prstGeom prst="rect">
            <a:avLst/>
          </a:prstGeom>
          <a:noFill/>
        </p:spPr>
        <p:txBody>
          <a:bodyPr wrap="none" rtlCol="0">
            <a:spAutoFit/>
          </a:bodyPr>
          <a:lstStyle/>
          <a:p>
            <a:r>
              <a:rPr lang="en-US" dirty="0" smtClean="0"/>
              <a:t>…</a:t>
            </a:r>
            <a:endParaRPr lang="en-US" dirty="0"/>
          </a:p>
        </p:txBody>
      </p:sp>
      <p:sp>
        <p:nvSpPr>
          <p:cNvPr id="22" name="TextBox 21"/>
          <p:cNvSpPr txBox="1"/>
          <p:nvPr/>
        </p:nvSpPr>
        <p:spPr>
          <a:xfrm>
            <a:off x="6467868" y="2302436"/>
            <a:ext cx="344039"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006501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642502"/>
            <a:ext cx="7772400" cy="1297877"/>
          </a:xfrm>
        </p:spPr>
        <p:txBody>
          <a:bodyPr>
            <a:normAutofit/>
          </a:bodyPr>
          <a:lstStyle/>
          <a:p>
            <a:r>
              <a:rPr lang="en-US" sz="6600" b="1" dirty="0" smtClean="0">
                <a:latin typeface="Calibri"/>
                <a:cs typeface="Calibri"/>
              </a:rPr>
              <a:t>SQL </a:t>
            </a:r>
            <a:r>
              <a:rPr lang="en-US" sz="6600" b="1" dirty="0" err="1" smtClean="0">
                <a:latin typeface="Calibri"/>
                <a:cs typeface="Calibri"/>
              </a:rPr>
              <a:t>vs</a:t>
            </a:r>
            <a:r>
              <a:rPr lang="en-US" sz="6600" b="1" dirty="0" smtClean="0">
                <a:latin typeface="Calibri"/>
                <a:cs typeface="Calibri"/>
              </a:rPr>
              <a:t> </a:t>
            </a:r>
            <a:r>
              <a:rPr lang="en-US" sz="6600" b="1" dirty="0" err="1">
                <a:latin typeface="Calibri"/>
                <a:cs typeface="Calibri"/>
              </a:rPr>
              <a:t>NoSQL</a:t>
            </a:r>
            <a:endParaRPr lang="en-SG" sz="6600" b="1" dirty="0">
              <a:latin typeface="Calibri"/>
              <a:cs typeface="Calibri"/>
            </a:endParaRPr>
          </a:p>
        </p:txBody>
      </p:sp>
      <p:sp>
        <p:nvSpPr>
          <p:cNvPr id="23" name="TextBox 22"/>
          <p:cNvSpPr txBox="1"/>
          <p:nvPr/>
        </p:nvSpPr>
        <p:spPr>
          <a:xfrm>
            <a:off x="1207641" y="1676400"/>
            <a:ext cx="1430412" cy="523200"/>
          </a:xfrm>
          <a:prstGeom prst="rect">
            <a:avLst/>
          </a:prstGeom>
          <a:noFill/>
        </p:spPr>
        <p:txBody>
          <a:bodyPr wrap="none" lIns="91418" tIns="45710" rIns="91418" bIns="45710" rtlCol="0">
            <a:spAutoFit/>
          </a:bodyPr>
          <a:lstStyle/>
          <a:p>
            <a:pPr defTabSz="457090"/>
            <a:r>
              <a:rPr lang="en-US" sz="2800" dirty="0" smtClean="0">
                <a:solidFill>
                  <a:srgbClr val="7F7F7F"/>
                </a:solidFill>
                <a:latin typeface="Palatino Linotype"/>
                <a:cs typeface="Arial" charset="0"/>
              </a:rPr>
              <a:t>Trends?</a:t>
            </a:r>
            <a:endParaRPr lang="en-US" dirty="0">
              <a:solidFill>
                <a:srgbClr val="7F7F7F"/>
              </a:solidFill>
              <a:latin typeface="Palatino Linotype"/>
              <a:cs typeface="Arial" charset="0"/>
            </a:endParaRPr>
          </a:p>
        </p:txBody>
      </p:sp>
      <p:sp>
        <p:nvSpPr>
          <p:cNvPr id="24" name="TextBox 23"/>
          <p:cNvSpPr txBox="1"/>
          <p:nvPr/>
        </p:nvSpPr>
        <p:spPr>
          <a:xfrm>
            <a:off x="6231431" y="1556833"/>
            <a:ext cx="2308601" cy="523200"/>
          </a:xfrm>
          <a:prstGeom prst="rect">
            <a:avLst/>
          </a:prstGeom>
          <a:noFill/>
        </p:spPr>
        <p:txBody>
          <a:bodyPr wrap="none" lIns="91418" tIns="45710" rIns="91418" bIns="45710" rtlCol="0">
            <a:spAutoFit/>
          </a:bodyPr>
          <a:lstStyle/>
          <a:p>
            <a:pPr defTabSz="457090"/>
            <a:r>
              <a:rPr lang="en-US" sz="2800" dirty="0" smtClean="0">
                <a:solidFill>
                  <a:srgbClr val="7F7F7F"/>
                </a:solidFill>
                <a:latin typeface="Palatino Linotype"/>
                <a:cs typeface="Arial" charset="0"/>
              </a:rPr>
              <a:t>Comparison?</a:t>
            </a:r>
            <a:endParaRPr lang="en-US" sz="2800" dirty="0">
              <a:solidFill>
                <a:srgbClr val="7F7F7F"/>
              </a:solidFill>
              <a:latin typeface="Palatino Linotype"/>
              <a:cs typeface="Arial" charset="0"/>
            </a:endParaRPr>
          </a:p>
        </p:txBody>
      </p:sp>
      <p:sp>
        <p:nvSpPr>
          <p:cNvPr id="25" name="TextBox 24"/>
          <p:cNvSpPr txBox="1"/>
          <p:nvPr/>
        </p:nvSpPr>
        <p:spPr>
          <a:xfrm>
            <a:off x="3657600" y="5029200"/>
            <a:ext cx="1880599" cy="523200"/>
          </a:xfrm>
          <a:prstGeom prst="rect">
            <a:avLst/>
          </a:prstGeom>
          <a:noFill/>
        </p:spPr>
        <p:txBody>
          <a:bodyPr wrap="none" lIns="91418" tIns="45710" rIns="91418" bIns="45710" rtlCol="0">
            <a:spAutoFit/>
          </a:bodyPr>
          <a:lstStyle/>
          <a:p>
            <a:pPr defTabSz="457090"/>
            <a:r>
              <a:rPr lang="en-US" sz="2800" dirty="0" smtClean="0">
                <a:solidFill>
                  <a:srgbClr val="87AC47"/>
                </a:solidFill>
                <a:latin typeface="Palatino Linotype"/>
                <a:cs typeface="Arial" charset="0"/>
              </a:rPr>
              <a:t>Use-cases?</a:t>
            </a:r>
            <a:endParaRPr lang="en-US" sz="2800" dirty="0">
              <a:solidFill>
                <a:srgbClr val="87AC47"/>
              </a:solidFill>
              <a:latin typeface="Palatino Linotype"/>
              <a:cs typeface="Arial" charset="0"/>
            </a:endParaRPr>
          </a:p>
        </p:txBody>
      </p:sp>
      <p:pic>
        <p:nvPicPr>
          <p:cNvPr id="4" name="Picture 3"/>
          <p:cNvPicPr>
            <a:picLocks noChangeAspect="1"/>
          </p:cNvPicPr>
          <p:nvPr/>
        </p:nvPicPr>
        <p:blipFill rotWithShape="1">
          <a:blip r:embed="rId3">
            <a:grayscl/>
          </a:blip>
          <a:srcRect l="56655" t="68670" r="24194" b="20955"/>
          <a:stretch/>
        </p:blipFill>
        <p:spPr>
          <a:xfrm rot="18266219">
            <a:off x="5355850" y="2328665"/>
            <a:ext cx="1167456" cy="436141"/>
          </a:xfrm>
          <a:prstGeom prst="rect">
            <a:avLst/>
          </a:prstGeom>
        </p:spPr>
      </p:pic>
      <p:pic>
        <p:nvPicPr>
          <p:cNvPr id="13" name="Picture 12"/>
          <p:cNvPicPr>
            <a:picLocks noChangeAspect="1"/>
          </p:cNvPicPr>
          <p:nvPr/>
        </p:nvPicPr>
        <p:blipFill rotWithShape="1">
          <a:blip r:embed="rId3">
            <a:grayscl/>
          </a:blip>
          <a:srcRect l="56655" t="68670" r="24194" b="20955"/>
          <a:stretch/>
        </p:blipFill>
        <p:spPr>
          <a:xfrm rot="2249655" flipH="1">
            <a:off x="2240388" y="2424433"/>
            <a:ext cx="1167456" cy="436141"/>
          </a:xfrm>
          <a:prstGeom prst="rect">
            <a:avLst/>
          </a:prstGeom>
        </p:spPr>
      </p:pic>
      <p:pic>
        <p:nvPicPr>
          <p:cNvPr id="14" name="Picture 13"/>
          <p:cNvPicPr>
            <a:picLocks noChangeAspect="1"/>
          </p:cNvPicPr>
          <p:nvPr/>
        </p:nvPicPr>
        <p:blipFill rotWithShape="1">
          <a:blip r:embed="rId3"/>
          <a:srcRect l="56655" t="68670" r="24194" b="20955"/>
          <a:stretch/>
        </p:blipFill>
        <p:spPr>
          <a:xfrm rot="6700047">
            <a:off x="4145782" y="4345308"/>
            <a:ext cx="1167456" cy="436141"/>
          </a:xfrm>
          <a:prstGeom prst="rect">
            <a:avLst/>
          </a:prstGeom>
        </p:spPr>
      </p:pic>
    </p:spTree>
    <p:extLst>
      <p:ext uri="{BB962C8B-B14F-4D97-AF65-F5344CB8AC3E}">
        <p14:creationId xmlns:p14="http://schemas.microsoft.com/office/powerpoint/2010/main" val="10108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t>
            </a:r>
            <a:r>
              <a:rPr lang="en-US" dirty="0" err="1" smtClean="0"/>
              <a:t>vs</a:t>
            </a:r>
            <a:r>
              <a:rPr lang="en-US" dirty="0" smtClean="0"/>
              <a:t> Unstructured Data</a:t>
            </a:r>
            <a:endParaRPr lang="en-SG" dirty="0"/>
          </a:p>
        </p:txBody>
      </p:sp>
      <p:sp>
        <p:nvSpPr>
          <p:cNvPr id="3" name="Content Placeholder 2"/>
          <p:cNvSpPr>
            <a:spLocks noGrp="1"/>
          </p:cNvSpPr>
          <p:nvPr>
            <p:ph idx="1"/>
          </p:nvPr>
        </p:nvSpPr>
        <p:spPr/>
        <p:txBody>
          <a:bodyPr/>
          <a:lstStyle/>
          <a:p>
            <a:endParaRPr lang="en-SG"/>
          </a:p>
        </p:txBody>
      </p:sp>
      <p:pic>
        <p:nvPicPr>
          <p:cNvPr id="1026" name="Picture 2" descr="http://www.couchbase.com/sites/default/files/uploads/all/images/WhyNoSQL/Figure2a.png"/>
          <p:cNvPicPr>
            <a:picLocks noChangeAspect="1" noChangeArrowheads="1"/>
          </p:cNvPicPr>
          <p:nvPr/>
        </p:nvPicPr>
        <p:blipFill>
          <a:blip r:embed="rId3"/>
          <a:srcRect/>
          <a:stretch>
            <a:fillRect/>
          </a:stretch>
        </p:blipFill>
        <p:spPr bwMode="auto">
          <a:xfrm>
            <a:off x="860639" y="1905000"/>
            <a:ext cx="7292761" cy="3962400"/>
          </a:xfrm>
          <a:prstGeom prst="rect">
            <a:avLst/>
          </a:prstGeom>
          <a:noFill/>
        </p:spPr>
      </p:pic>
    </p:spTree>
    <p:extLst>
      <p:ext uri="{BB962C8B-B14F-4D97-AF65-F5344CB8AC3E}">
        <p14:creationId xmlns:p14="http://schemas.microsoft.com/office/powerpoint/2010/main" val="141287763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38405"/>
            <a:ext cx="9144000" cy="646331"/>
          </a:xfrm>
          <a:prstGeom prst="rect">
            <a:avLst/>
          </a:prstGeom>
          <a:noFill/>
        </p:spPr>
        <p:txBody>
          <a:bodyPr wrap="square" lIns="91418" tIns="45710" rIns="91418" bIns="45710" rtlCol="0">
            <a:spAutoFit/>
          </a:bodyPr>
          <a:lstStyle/>
          <a:p>
            <a:pPr algn="ctr" defTabSz="457090"/>
            <a:r>
              <a:rPr lang="en-US" sz="3600" dirty="0">
                <a:solidFill>
                  <a:prstClr val="black"/>
                </a:solidFill>
                <a:latin typeface="Palatino Linotype"/>
                <a:cs typeface="Arial" charset="0"/>
              </a:rPr>
              <a:t>Structured Data</a:t>
            </a:r>
          </a:p>
        </p:txBody>
      </p:sp>
      <p:cxnSp>
        <p:nvCxnSpPr>
          <p:cNvPr id="18" name="Straight Arrow Connector 17"/>
          <p:cNvCxnSpPr>
            <a:stCxn id="33" idx="3"/>
          </p:cNvCxnSpPr>
          <p:nvPr/>
        </p:nvCxnSpPr>
        <p:spPr>
          <a:xfrm>
            <a:off x="3428823" y="2443352"/>
            <a:ext cx="95241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34" idx="3"/>
          </p:cNvCxnSpPr>
          <p:nvPr/>
        </p:nvCxnSpPr>
        <p:spPr>
          <a:xfrm flipV="1">
            <a:off x="3428825" y="3208595"/>
            <a:ext cx="950085" cy="111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35" idx="3"/>
          </p:cNvCxnSpPr>
          <p:nvPr/>
        </p:nvCxnSpPr>
        <p:spPr>
          <a:xfrm>
            <a:off x="3428815" y="3984623"/>
            <a:ext cx="95009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36" idx="3"/>
          </p:cNvCxnSpPr>
          <p:nvPr/>
        </p:nvCxnSpPr>
        <p:spPr>
          <a:xfrm>
            <a:off x="3428815" y="4753382"/>
            <a:ext cx="95009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a:off x="4938550" y="2443353"/>
            <a:ext cx="1013918" cy="76524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V="1">
            <a:off x="4936224" y="3208596"/>
            <a:ext cx="1016243" cy="77602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V="1">
            <a:off x="4936224" y="3984625"/>
            <a:ext cx="1016243" cy="76875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33" name="Picture 32"/>
          <p:cNvPicPr>
            <a:picLocks noChangeAspect="1"/>
          </p:cNvPicPr>
          <p:nvPr/>
        </p:nvPicPr>
        <p:blipFill rotWithShape="1">
          <a:blip r:embed="rId3"/>
          <a:srcRect l="2952" t="2487" r="76358" b="68745"/>
          <a:stretch/>
        </p:blipFill>
        <p:spPr>
          <a:xfrm>
            <a:off x="2813857" y="2103221"/>
            <a:ext cx="614969" cy="680260"/>
          </a:xfrm>
          <a:prstGeom prst="rect">
            <a:avLst/>
          </a:prstGeom>
        </p:spPr>
      </p:pic>
      <p:pic>
        <p:nvPicPr>
          <p:cNvPr id="34" name="Picture 33"/>
          <p:cNvPicPr>
            <a:picLocks noChangeAspect="1"/>
          </p:cNvPicPr>
          <p:nvPr/>
        </p:nvPicPr>
        <p:blipFill rotWithShape="1">
          <a:blip r:embed="rId3"/>
          <a:srcRect l="2952" t="2487" r="76358" b="68745"/>
          <a:stretch/>
        </p:blipFill>
        <p:spPr>
          <a:xfrm>
            <a:off x="2813857" y="2879575"/>
            <a:ext cx="614969" cy="680260"/>
          </a:xfrm>
          <a:prstGeom prst="rect">
            <a:avLst/>
          </a:prstGeom>
        </p:spPr>
      </p:pic>
      <p:pic>
        <p:nvPicPr>
          <p:cNvPr id="35" name="Picture 34"/>
          <p:cNvPicPr>
            <a:picLocks noChangeAspect="1"/>
          </p:cNvPicPr>
          <p:nvPr/>
        </p:nvPicPr>
        <p:blipFill rotWithShape="1">
          <a:blip r:embed="rId3"/>
          <a:srcRect l="2952" t="2487" r="76358" b="68745"/>
          <a:stretch/>
        </p:blipFill>
        <p:spPr>
          <a:xfrm>
            <a:off x="2813846" y="3644492"/>
            <a:ext cx="614969" cy="680260"/>
          </a:xfrm>
          <a:prstGeom prst="rect">
            <a:avLst/>
          </a:prstGeom>
        </p:spPr>
      </p:pic>
      <p:pic>
        <p:nvPicPr>
          <p:cNvPr id="36" name="Picture 35"/>
          <p:cNvPicPr>
            <a:picLocks noChangeAspect="1"/>
          </p:cNvPicPr>
          <p:nvPr/>
        </p:nvPicPr>
        <p:blipFill rotWithShape="1">
          <a:blip r:embed="rId3"/>
          <a:srcRect l="2952" t="2487" r="76358" b="68745"/>
          <a:stretch/>
        </p:blipFill>
        <p:spPr>
          <a:xfrm>
            <a:off x="2813846" y="4413251"/>
            <a:ext cx="614969" cy="680260"/>
          </a:xfrm>
          <a:prstGeom prst="rect">
            <a:avLst/>
          </a:prstGeom>
        </p:spPr>
      </p:pic>
      <p:pic>
        <p:nvPicPr>
          <p:cNvPr id="37" name="Picture 36"/>
          <p:cNvPicPr>
            <a:picLocks noChangeAspect="1"/>
          </p:cNvPicPr>
          <p:nvPr/>
        </p:nvPicPr>
        <p:blipFill>
          <a:blip r:embed="rId4"/>
          <a:stretch>
            <a:fillRect/>
          </a:stretch>
        </p:blipFill>
        <p:spPr>
          <a:xfrm>
            <a:off x="5952453" y="2910699"/>
            <a:ext cx="557353" cy="557353"/>
          </a:xfrm>
          <a:prstGeom prst="rect">
            <a:avLst/>
          </a:prstGeom>
        </p:spPr>
      </p:pic>
      <p:pic>
        <p:nvPicPr>
          <p:cNvPr id="38" name="Picture 37"/>
          <p:cNvPicPr>
            <a:picLocks noChangeAspect="1"/>
          </p:cNvPicPr>
          <p:nvPr/>
        </p:nvPicPr>
        <p:blipFill>
          <a:blip r:embed="rId4"/>
          <a:stretch>
            <a:fillRect/>
          </a:stretch>
        </p:blipFill>
        <p:spPr>
          <a:xfrm>
            <a:off x="5952469" y="3756338"/>
            <a:ext cx="557353" cy="557353"/>
          </a:xfrm>
          <a:prstGeom prst="rect">
            <a:avLst/>
          </a:prstGeom>
        </p:spPr>
      </p:pic>
      <p:pic>
        <p:nvPicPr>
          <p:cNvPr id="39" name="Picture 38"/>
          <p:cNvPicPr>
            <a:picLocks noChangeAspect="1"/>
          </p:cNvPicPr>
          <p:nvPr/>
        </p:nvPicPr>
        <p:blipFill>
          <a:blip r:embed="rId5"/>
          <a:stretch>
            <a:fillRect/>
          </a:stretch>
        </p:blipFill>
        <p:spPr>
          <a:xfrm>
            <a:off x="4453783" y="4386310"/>
            <a:ext cx="711638" cy="889546"/>
          </a:xfrm>
          <a:prstGeom prst="rect">
            <a:avLst/>
          </a:prstGeom>
        </p:spPr>
      </p:pic>
      <p:pic>
        <p:nvPicPr>
          <p:cNvPr id="40" name="Picture 39"/>
          <p:cNvPicPr>
            <a:picLocks noChangeAspect="1"/>
          </p:cNvPicPr>
          <p:nvPr/>
        </p:nvPicPr>
        <p:blipFill>
          <a:blip r:embed="rId5"/>
          <a:stretch>
            <a:fillRect/>
          </a:stretch>
        </p:blipFill>
        <p:spPr>
          <a:xfrm>
            <a:off x="4418987" y="3523706"/>
            <a:ext cx="711638" cy="889546"/>
          </a:xfrm>
          <a:prstGeom prst="rect">
            <a:avLst/>
          </a:prstGeom>
        </p:spPr>
      </p:pic>
      <p:pic>
        <p:nvPicPr>
          <p:cNvPr id="41" name="Picture 40"/>
          <p:cNvPicPr>
            <a:picLocks noChangeAspect="1"/>
          </p:cNvPicPr>
          <p:nvPr/>
        </p:nvPicPr>
        <p:blipFill>
          <a:blip r:embed="rId5"/>
          <a:stretch>
            <a:fillRect/>
          </a:stretch>
        </p:blipFill>
        <p:spPr>
          <a:xfrm>
            <a:off x="4453783" y="2754946"/>
            <a:ext cx="711638" cy="889546"/>
          </a:xfrm>
          <a:prstGeom prst="rect">
            <a:avLst/>
          </a:prstGeom>
        </p:spPr>
      </p:pic>
      <p:pic>
        <p:nvPicPr>
          <p:cNvPr id="42" name="Picture 41"/>
          <p:cNvPicPr>
            <a:picLocks noChangeAspect="1"/>
          </p:cNvPicPr>
          <p:nvPr/>
        </p:nvPicPr>
        <p:blipFill>
          <a:blip r:embed="rId5"/>
          <a:stretch>
            <a:fillRect/>
          </a:stretch>
        </p:blipFill>
        <p:spPr>
          <a:xfrm>
            <a:off x="4418987" y="1893936"/>
            <a:ext cx="711638" cy="889546"/>
          </a:xfrm>
          <a:prstGeom prst="rect">
            <a:avLst/>
          </a:prstGeom>
        </p:spPr>
      </p:pic>
      <p:sp>
        <p:nvSpPr>
          <p:cNvPr id="52" name="TextBox 51"/>
          <p:cNvSpPr txBox="1"/>
          <p:nvPr/>
        </p:nvSpPr>
        <p:spPr>
          <a:xfrm>
            <a:off x="2580463" y="5275857"/>
            <a:ext cx="1152193" cy="312174"/>
          </a:xfrm>
          <a:prstGeom prst="rect">
            <a:avLst/>
          </a:prstGeom>
          <a:noFill/>
        </p:spPr>
        <p:txBody>
          <a:bodyPr wrap="none" lIns="91418" tIns="45710" rIns="91418" bIns="45710"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Customer</a:t>
            </a:r>
            <a:endParaRPr lang="en-SG" sz="1400" b="1" dirty="0">
              <a:solidFill>
                <a:prstClr val="black"/>
              </a:solidFill>
              <a:latin typeface="Arial Black" pitchFamily="34" charset="0"/>
              <a:ea typeface="Arial Unicode MS" pitchFamily="34" charset="-128"/>
              <a:cs typeface="Arial Unicode MS" pitchFamily="34" charset="-128"/>
            </a:endParaRPr>
          </a:p>
        </p:txBody>
      </p:sp>
      <p:sp>
        <p:nvSpPr>
          <p:cNvPr id="53" name="TextBox 52"/>
          <p:cNvSpPr txBox="1"/>
          <p:nvPr/>
        </p:nvSpPr>
        <p:spPr>
          <a:xfrm>
            <a:off x="4378908" y="5275857"/>
            <a:ext cx="1132728" cy="312174"/>
          </a:xfrm>
          <a:prstGeom prst="rect">
            <a:avLst/>
          </a:prstGeom>
          <a:noFill/>
        </p:spPr>
        <p:txBody>
          <a:bodyPr wrap="none" lIns="91418" tIns="45710" rIns="91418" bIns="45710"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Accounts</a:t>
            </a:r>
            <a:endParaRPr lang="en-SG" sz="1400" b="1" dirty="0">
              <a:solidFill>
                <a:prstClr val="black"/>
              </a:solidFill>
              <a:latin typeface="Arial Black" pitchFamily="34" charset="0"/>
              <a:ea typeface="Arial Unicode MS" pitchFamily="34" charset="-128"/>
              <a:cs typeface="Arial Unicode MS" pitchFamily="34" charset="-128"/>
            </a:endParaRPr>
          </a:p>
        </p:txBody>
      </p:sp>
      <p:sp>
        <p:nvSpPr>
          <p:cNvPr id="54" name="TextBox 53"/>
          <p:cNvSpPr txBox="1"/>
          <p:nvPr/>
        </p:nvSpPr>
        <p:spPr>
          <a:xfrm>
            <a:off x="5775374" y="4599494"/>
            <a:ext cx="1495511" cy="312174"/>
          </a:xfrm>
          <a:prstGeom prst="rect">
            <a:avLst/>
          </a:prstGeom>
          <a:noFill/>
        </p:spPr>
        <p:txBody>
          <a:bodyPr wrap="none" lIns="91418" tIns="45710" rIns="91418" bIns="45710"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Transactions</a:t>
            </a:r>
            <a:endParaRPr lang="en-SG" sz="1400" b="1" dirty="0">
              <a:solidFill>
                <a:prstClr val="black"/>
              </a:solidFill>
              <a:latin typeface="Arial Black"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7498777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3"/>
          <p:cNvGrpSpPr/>
          <p:nvPr/>
        </p:nvGrpSpPr>
        <p:grpSpPr>
          <a:xfrm>
            <a:off x="2813844" y="1893936"/>
            <a:ext cx="3695976" cy="3381920"/>
            <a:chOff x="3151163" y="1876070"/>
            <a:chExt cx="2807547" cy="2568983"/>
          </a:xfrm>
        </p:grpSpPr>
        <p:cxnSp>
          <p:nvCxnSpPr>
            <p:cNvPr id="20" name="Straight Arrow Connector 19"/>
            <p:cNvCxnSpPr>
              <a:stCxn id="45" idx="3"/>
              <a:endCxn id="46" idx="1"/>
            </p:cNvCxnSpPr>
            <p:nvPr/>
          </p:nvCxnSpPr>
          <p:spPr>
            <a:xfrm>
              <a:off x="3717895" y="3174926"/>
              <a:ext cx="58250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46" idx="3"/>
              <a:endCxn id="47" idx="1"/>
            </p:cNvCxnSpPr>
            <p:nvPr/>
          </p:nvCxnSpPr>
          <p:spPr>
            <a:xfrm>
              <a:off x="4975265" y="3174926"/>
              <a:ext cx="456817" cy="55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33" name="Picture 32"/>
            <p:cNvPicPr>
              <a:picLocks noChangeAspect="1"/>
            </p:cNvPicPr>
            <p:nvPr/>
          </p:nvPicPr>
          <p:blipFill rotWithShape="1">
            <a:blip r:embed="rId2"/>
            <a:srcRect l="2952" t="2487" r="76358" b="68745"/>
            <a:stretch/>
          </p:blipFill>
          <p:spPr>
            <a:xfrm>
              <a:off x="3151171" y="2035048"/>
              <a:ext cx="467144" cy="516741"/>
            </a:xfrm>
            <a:prstGeom prst="rect">
              <a:avLst/>
            </a:prstGeom>
          </p:spPr>
        </p:pic>
        <p:pic>
          <p:nvPicPr>
            <p:cNvPr id="34" name="Picture 33"/>
            <p:cNvPicPr>
              <a:picLocks noChangeAspect="1"/>
            </p:cNvPicPr>
            <p:nvPr/>
          </p:nvPicPr>
          <p:blipFill rotWithShape="1">
            <a:blip r:embed="rId2"/>
            <a:srcRect l="2952" t="2487" r="76358" b="68745"/>
            <a:stretch/>
          </p:blipFill>
          <p:spPr>
            <a:xfrm>
              <a:off x="3151171" y="2624784"/>
              <a:ext cx="467144" cy="516741"/>
            </a:xfrm>
            <a:prstGeom prst="rect">
              <a:avLst/>
            </a:prstGeom>
          </p:spPr>
        </p:pic>
        <p:pic>
          <p:nvPicPr>
            <p:cNvPr id="35" name="Picture 34"/>
            <p:cNvPicPr>
              <a:picLocks noChangeAspect="1"/>
            </p:cNvPicPr>
            <p:nvPr/>
          </p:nvPicPr>
          <p:blipFill rotWithShape="1">
            <a:blip r:embed="rId2"/>
            <a:srcRect l="2952" t="2487" r="76358" b="68745"/>
            <a:stretch/>
          </p:blipFill>
          <p:spPr>
            <a:xfrm>
              <a:off x="3151163" y="3205832"/>
              <a:ext cx="467144" cy="516741"/>
            </a:xfrm>
            <a:prstGeom prst="rect">
              <a:avLst/>
            </a:prstGeom>
          </p:spPr>
        </p:pic>
        <p:pic>
          <p:nvPicPr>
            <p:cNvPr id="36" name="Picture 35"/>
            <p:cNvPicPr>
              <a:picLocks noChangeAspect="1"/>
            </p:cNvPicPr>
            <p:nvPr/>
          </p:nvPicPr>
          <p:blipFill rotWithShape="1">
            <a:blip r:embed="rId2"/>
            <a:srcRect l="2952" t="2487" r="76358" b="68745"/>
            <a:stretch/>
          </p:blipFill>
          <p:spPr>
            <a:xfrm>
              <a:off x="3151163" y="3789799"/>
              <a:ext cx="467144" cy="516741"/>
            </a:xfrm>
            <a:prstGeom prst="rect">
              <a:avLst/>
            </a:prstGeom>
          </p:spPr>
        </p:pic>
        <p:pic>
          <p:nvPicPr>
            <p:cNvPr id="37" name="Picture 36"/>
            <p:cNvPicPr>
              <a:picLocks noChangeAspect="1"/>
            </p:cNvPicPr>
            <p:nvPr/>
          </p:nvPicPr>
          <p:blipFill>
            <a:blip r:embed="rId3"/>
            <a:stretch>
              <a:fillRect/>
            </a:stretch>
          </p:blipFill>
          <p:spPr>
            <a:xfrm>
              <a:off x="5535321" y="2648426"/>
              <a:ext cx="423378" cy="423378"/>
            </a:xfrm>
            <a:prstGeom prst="rect">
              <a:avLst/>
            </a:prstGeom>
          </p:spPr>
        </p:pic>
        <p:pic>
          <p:nvPicPr>
            <p:cNvPr id="38" name="Picture 37"/>
            <p:cNvPicPr>
              <a:picLocks noChangeAspect="1"/>
            </p:cNvPicPr>
            <p:nvPr/>
          </p:nvPicPr>
          <p:blipFill>
            <a:blip r:embed="rId3"/>
            <a:stretch>
              <a:fillRect/>
            </a:stretch>
          </p:blipFill>
          <p:spPr>
            <a:xfrm>
              <a:off x="5535332" y="3290792"/>
              <a:ext cx="423378" cy="423378"/>
            </a:xfrm>
            <a:prstGeom prst="rect">
              <a:avLst/>
            </a:prstGeom>
          </p:spPr>
        </p:pic>
        <p:pic>
          <p:nvPicPr>
            <p:cNvPr id="39" name="Picture 38"/>
            <p:cNvPicPr>
              <a:picLocks noChangeAspect="1"/>
            </p:cNvPicPr>
            <p:nvPr/>
          </p:nvPicPr>
          <p:blipFill>
            <a:blip r:embed="rId4"/>
            <a:stretch>
              <a:fillRect/>
            </a:stretch>
          </p:blipFill>
          <p:spPr>
            <a:xfrm>
              <a:off x="4396898" y="3769334"/>
              <a:ext cx="540576" cy="675719"/>
            </a:xfrm>
            <a:prstGeom prst="rect">
              <a:avLst/>
            </a:prstGeom>
          </p:spPr>
        </p:pic>
        <p:pic>
          <p:nvPicPr>
            <p:cNvPr id="40" name="Picture 39"/>
            <p:cNvPicPr>
              <a:picLocks noChangeAspect="1"/>
            </p:cNvPicPr>
            <p:nvPr/>
          </p:nvPicPr>
          <p:blipFill>
            <a:blip r:embed="rId4"/>
            <a:stretch>
              <a:fillRect/>
            </a:stretch>
          </p:blipFill>
          <p:spPr>
            <a:xfrm>
              <a:off x="4370465" y="3114080"/>
              <a:ext cx="540576" cy="675719"/>
            </a:xfrm>
            <a:prstGeom prst="rect">
              <a:avLst/>
            </a:prstGeom>
          </p:spPr>
        </p:pic>
        <p:pic>
          <p:nvPicPr>
            <p:cNvPr id="41" name="Picture 40"/>
            <p:cNvPicPr>
              <a:picLocks noChangeAspect="1"/>
            </p:cNvPicPr>
            <p:nvPr/>
          </p:nvPicPr>
          <p:blipFill>
            <a:blip r:embed="rId4"/>
            <a:stretch>
              <a:fillRect/>
            </a:stretch>
          </p:blipFill>
          <p:spPr>
            <a:xfrm>
              <a:off x="4396898" y="2530113"/>
              <a:ext cx="540576" cy="675719"/>
            </a:xfrm>
            <a:prstGeom prst="rect">
              <a:avLst/>
            </a:prstGeom>
          </p:spPr>
        </p:pic>
        <p:pic>
          <p:nvPicPr>
            <p:cNvPr id="42" name="Picture 41"/>
            <p:cNvPicPr>
              <a:picLocks noChangeAspect="1"/>
            </p:cNvPicPr>
            <p:nvPr/>
          </p:nvPicPr>
          <p:blipFill>
            <a:blip r:embed="rId4"/>
            <a:stretch>
              <a:fillRect/>
            </a:stretch>
          </p:blipFill>
          <p:spPr>
            <a:xfrm>
              <a:off x="4370465" y="1876070"/>
              <a:ext cx="540576" cy="675719"/>
            </a:xfrm>
            <a:prstGeom prst="rect">
              <a:avLst/>
            </a:prstGeom>
          </p:spPr>
        </p:pic>
      </p:grpSp>
      <p:sp>
        <p:nvSpPr>
          <p:cNvPr id="45" name="Rectangle 44"/>
          <p:cNvSpPr/>
          <p:nvPr/>
        </p:nvSpPr>
        <p:spPr>
          <a:xfrm>
            <a:off x="2671498" y="1912846"/>
            <a:ext cx="888419" cy="3381920"/>
          </a:xfrm>
          <a:prstGeom prst="rect">
            <a:avLst/>
          </a:prstGeom>
          <a:noFill/>
          <a:ln w="571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defTabSz="457090"/>
            <a:endParaRPr lang="en-US">
              <a:solidFill>
                <a:prstClr val="white"/>
              </a:solidFill>
              <a:latin typeface="Palatino Linotype"/>
            </a:endParaRPr>
          </a:p>
        </p:txBody>
      </p:sp>
      <p:sp>
        <p:nvSpPr>
          <p:cNvPr id="46" name="Rectangle 45"/>
          <p:cNvSpPr/>
          <p:nvPr/>
        </p:nvSpPr>
        <p:spPr>
          <a:xfrm>
            <a:off x="4326753" y="1902557"/>
            <a:ext cx="888419" cy="3402497"/>
          </a:xfrm>
          <a:prstGeom prst="rect">
            <a:avLst/>
          </a:prstGeom>
          <a:noFill/>
          <a:ln w="571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defTabSz="457090"/>
            <a:endParaRPr lang="en-US">
              <a:solidFill>
                <a:prstClr val="white"/>
              </a:solidFill>
              <a:latin typeface="Palatino Linotype"/>
            </a:endParaRPr>
          </a:p>
        </p:txBody>
      </p:sp>
      <p:sp>
        <p:nvSpPr>
          <p:cNvPr id="47" name="Rectangle 46"/>
          <p:cNvSpPr/>
          <p:nvPr/>
        </p:nvSpPr>
        <p:spPr>
          <a:xfrm>
            <a:off x="5816545" y="1893938"/>
            <a:ext cx="888419" cy="3434339"/>
          </a:xfrm>
          <a:prstGeom prst="rect">
            <a:avLst/>
          </a:prstGeom>
          <a:noFill/>
          <a:ln w="5715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defTabSz="457090"/>
            <a:endParaRPr lang="en-US">
              <a:solidFill>
                <a:prstClr val="white"/>
              </a:solidFill>
              <a:latin typeface="Palatino Linotype"/>
            </a:endParaRPr>
          </a:p>
        </p:txBody>
      </p:sp>
      <p:sp>
        <p:nvSpPr>
          <p:cNvPr id="43" name="TextBox 42"/>
          <p:cNvSpPr txBox="1"/>
          <p:nvPr/>
        </p:nvSpPr>
        <p:spPr>
          <a:xfrm>
            <a:off x="2551266" y="5520959"/>
            <a:ext cx="1152193" cy="312174"/>
          </a:xfrm>
          <a:prstGeom prst="rect">
            <a:avLst/>
          </a:prstGeom>
          <a:noFill/>
        </p:spPr>
        <p:txBody>
          <a:bodyPr wrap="none" lIns="91418" tIns="45710" rIns="91418" bIns="45710"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Customer</a:t>
            </a:r>
            <a:endParaRPr lang="en-SG" sz="1400" b="1" dirty="0">
              <a:solidFill>
                <a:prstClr val="black"/>
              </a:solidFill>
              <a:latin typeface="Arial Black" pitchFamily="34" charset="0"/>
              <a:ea typeface="Arial Unicode MS" pitchFamily="34" charset="-128"/>
              <a:cs typeface="Arial Unicode MS" pitchFamily="34" charset="-128"/>
            </a:endParaRPr>
          </a:p>
        </p:txBody>
      </p:sp>
      <p:sp>
        <p:nvSpPr>
          <p:cNvPr id="48" name="TextBox 47"/>
          <p:cNvSpPr txBox="1"/>
          <p:nvPr/>
        </p:nvSpPr>
        <p:spPr>
          <a:xfrm>
            <a:off x="4159935" y="5520959"/>
            <a:ext cx="1132728" cy="312174"/>
          </a:xfrm>
          <a:prstGeom prst="rect">
            <a:avLst/>
          </a:prstGeom>
          <a:noFill/>
        </p:spPr>
        <p:txBody>
          <a:bodyPr wrap="none" lIns="91418" tIns="45710" rIns="91418" bIns="45710"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Accounts</a:t>
            </a:r>
            <a:endParaRPr lang="en-SG" sz="1400" b="1" dirty="0">
              <a:solidFill>
                <a:prstClr val="black"/>
              </a:solidFill>
              <a:latin typeface="Arial Black" pitchFamily="34" charset="0"/>
              <a:ea typeface="Arial Unicode MS" pitchFamily="34" charset="-128"/>
              <a:cs typeface="Arial Unicode MS" pitchFamily="34" charset="-128"/>
            </a:endParaRPr>
          </a:p>
        </p:txBody>
      </p:sp>
      <p:sp>
        <p:nvSpPr>
          <p:cNvPr id="49" name="TextBox 48"/>
          <p:cNvSpPr txBox="1"/>
          <p:nvPr/>
        </p:nvSpPr>
        <p:spPr>
          <a:xfrm>
            <a:off x="5614793" y="5520959"/>
            <a:ext cx="1495511" cy="312174"/>
          </a:xfrm>
          <a:prstGeom prst="rect">
            <a:avLst/>
          </a:prstGeom>
          <a:noFill/>
        </p:spPr>
        <p:txBody>
          <a:bodyPr wrap="none" lIns="91418" tIns="45710" rIns="91418" bIns="45710" rtlCol="0">
            <a:spAutoFit/>
          </a:bodyPr>
          <a:lstStyle/>
          <a:p>
            <a:pPr defTabSz="457090"/>
            <a:r>
              <a:rPr lang="en-US" sz="1400" b="1" dirty="0">
                <a:solidFill>
                  <a:prstClr val="black"/>
                </a:solidFill>
                <a:latin typeface="Arial Black" pitchFamily="34" charset="0"/>
                <a:ea typeface="Arial Unicode MS" pitchFamily="34" charset="-128"/>
                <a:cs typeface="Arial Unicode MS" pitchFamily="34" charset="-128"/>
              </a:rPr>
              <a:t>Transactions</a:t>
            </a:r>
            <a:endParaRPr lang="en-SG" sz="1400" b="1" dirty="0">
              <a:solidFill>
                <a:prstClr val="black"/>
              </a:solidFill>
              <a:latin typeface="Arial Black" pitchFamily="34" charset="0"/>
              <a:ea typeface="Arial Unicode MS" pitchFamily="34" charset="-128"/>
              <a:cs typeface="Arial Unicode MS" pitchFamily="34" charset="-128"/>
            </a:endParaRPr>
          </a:p>
        </p:txBody>
      </p:sp>
      <p:sp>
        <p:nvSpPr>
          <p:cNvPr id="50" name="TextBox 49"/>
          <p:cNvSpPr txBox="1"/>
          <p:nvPr/>
        </p:nvSpPr>
        <p:spPr>
          <a:xfrm>
            <a:off x="0" y="416689"/>
            <a:ext cx="9144000" cy="1015663"/>
          </a:xfrm>
          <a:prstGeom prst="rect">
            <a:avLst/>
          </a:prstGeom>
          <a:noFill/>
          <a:ln>
            <a:noFill/>
          </a:ln>
        </p:spPr>
        <p:txBody>
          <a:bodyPr wrap="square" lIns="91418" tIns="45710" rIns="91418" bIns="45710" rtlCol="0">
            <a:spAutoFit/>
          </a:bodyPr>
          <a:lstStyle/>
          <a:p>
            <a:pPr algn="ctr" defTabSz="457090"/>
            <a:r>
              <a:rPr lang="en-US" sz="6000" b="1" dirty="0">
                <a:solidFill>
                  <a:srgbClr val="6076B4">
                    <a:lumMod val="75000"/>
                  </a:srgbClr>
                </a:solidFill>
                <a:latin typeface="Palatino Linotype"/>
                <a:cs typeface="Arial" charset="0"/>
              </a:rPr>
              <a:t>SQL Databases</a:t>
            </a:r>
          </a:p>
        </p:txBody>
      </p:sp>
    </p:spTree>
    <p:extLst>
      <p:ext uri="{BB962C8B-B14F-4D97-AF65-F5344CB8AC3E}">
        <p14:creationId xmlns:p14="http://schemas.microsoft.com/office/powerpoint/2010/main" val="291249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959000" y="241009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5" name="Oval 4"/>
          <p:cNvSpPr/>
          <p:nvPr/>
        </p:nvSpPr>
        <p:spPr>
          <a:xfrm>
            <a:off x="2728106" y="3030563"/>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6" name="Oval 5"/>
          <p:cNvSpPr/>
          <p:nvPr/>
        </p:nvSpPr>
        <p:spPr>
          <a:xfrm>
            <a:off x="3151456" y="4227860"/>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7" name="Oval 6"/>
          <p:cNvSpPr/>
          <p:nvPr/>
        </p:nvSpPr>
        <p:spPr>
          <a:xfrm>
            <a:off x="5618566" y="4439548"/>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8" name="Oval 7"/>
          <p:cNvSpPr/>
          <p:nvPr/>
        </p:nvSpPr>
        <p:spPr>
          <a:xfrm>
            <a:off x="4959000" y="4089008"/>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9" name="Oval 8"/>
          <p:cNvSpPr/>
          <p:nvPr/>
        </p:nvSpPr>
        <p:spPr>
          <a:xfrm>
            <a:off x="5618566" y="348419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0" name="Oval 9"/>
          <p:cNvSpPr/>
          <p:nvPr/>
        </p:nvSpPr>
        <p:spPr>
          <a:xfrm>
            <a:off x="4535650" y="324225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1" name="Oval 10"/>
          <p:cNvSpPr/>
          <p:nvPr/>
        </p:nvSpPr>
        <p:spPr>
          <a:xfrm>
            <a:off x="3895071" y="262178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2" name="Oval 11"/>
          <p:cNvSpPr/>
          <p:nvPr/>
        </p:nvSpPr>
        <p:spPr>
          <a:xfrm>
            <a:off x="3635192" y="3538857"/>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3" name="Oval 12"/>
          <p:cNvSpPr/>
          <p:nvPr/>
        </p:nvSpPr>
        <p:spPr>
          <a:xfrm>
            <a:off x="4112300" y="4409298"/>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cxnSp>
        <p:nvCxnSpPr>
          <p:cNvPr id="21" name="Straight Arrow Connector 20"/>
          <p:cNvCxnSpPr>
            <a:stCxn id="5" idx="5"/>
          </p:cNvCxnSpPr>
          <p:nvPr/>
        </p:nvCxnSpPr>
        <p:spPr>
          <a:xfrm>
            <a:off x="3089458" y="3391941"/>
            <a:ext cx="485348" cy="27369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9" idx="4"/>
            <a:endCxn id="7" idx="0"/>
          </p:cNvCxnSpPr>
          <p:nvPr/>
        </p:nvCxnSpPr>
        <p:spPr>
          <a:xfrm>
            <a:off x="5830241" y="3907570"/>
            <a:ext cx="0" cy="53197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2699113" y="638404"/>
            <a:ext cx="3992943" cy="641934"/>
          </a:xfrm>
          <a:prstGeom prst="rect">
            <a:avLst/>
          </a:prstGeom>
          <a:noFill/>
        </p:spPr>
        <p:txBody>
          <a:bodyPr wrap="none" lIns="91418" tIns="45710" rIns="91418" bIns="45710" rtlCol="0">
            <a:spAutoFit/>
          </a:bodyPr>
          <a:lstStyle/>
          <a:p>
            <a:pPr defTabSz="457090"/>
            <a:r>
              <a:rPr lang="en-US" sz="3600" dirty="0">
                <a:solidFill>
                  <a:prstClr val="black"/>
                </a:solidFill>
                <a:latin typeface="Palatino Linotype"/>
                <a:cs typeface="Arial" charset="0"/>
              </a:rPr>
              <a:t>Unstructured Data</a:t>
            </a:r>
          </a:p>
        </p:txBody>
      </p:sp>
      <p:sp>
        <p:nvSpPr>
          <p:cNvPr id="3" name="Oval 2"/>
          <p:cNvSpPr/>
          <p:nvPr/>
        </p:nvSpPr>
        <p:spPr>
          <a:xfrm>
            <a:off x="5618566" y="3768719"/>
            <a:ext cx="423350" cy="743667"/>
          </a:xfrm>
          <a:prstGeom prst="ellipse">
            <a:avLst/>
          </a:prstGeom>
          <a:noFill/>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7" name="Oval 16"/>
          <p:cNvSpPr/>
          <p:nvPr/>
        </p:nvSpPr>
        <p:spPr>
          <a:xfrm rot="18187416">
            <a:off x="3156349" y="3202027"/>
            <a:ext cx="417665" cy="678867"/>
          </a:xfrm>
          <a:prstGeom prst="ellipse">
            <a:avLst/>
          </a:prstGeom>
          <a:noFill/>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9" name="TextBox 18"/>
          <p:cNvSpPr txBox="1"/>
          <p:nvPr/>
        </p:nvSpPr>
        <p:spPr>
          <a:xfrm>
            <a:off x="3151457" y="5341780"/>
            <a:ext cx="2990884" cy="586974"/>
          </a:xfrm>
          <a:prstGeom prst="rect">
            <a:avLst/>
          </a:prstGeom>
          <a:noFill/>
        </p:spPr>
        <p:txBody>
          <a:bodyPr wrap="none" lIns="91418" tIns="45710" rIns="91418" bIns="45710" rtlCol="0">
            <a:spAutoFit/>
          </a:bodyPr>
          <a:lstStyle/>
          <a:p>
            <a:pPr defTabSz="457090"/>
            <a:r>
              <a:rPr lang="en-US" sz="3200" dirty="0">
                <a:solidFill>
                  <a:prstClr val="black"/>
                </a:solidFill>
                <a:latin typeface="Palatino Linotype"/>
                <a:cs typeface="Arial" charset="0"/>
              </a:rPr>
              <a:t>Fewer relations</a:t>
            </a:r>
          </a:p>
        </p:txBody>
      </p:sp>
    </p:spTree>
    <p:extLst>
      <p:ext uri="{BB962C8B-B14F-4D97-AF65-F5344CB8AC3E}">
        <p14:creationId xmlns:p14="http://schemas.microsoft.com/office/powerpoint/2010/main" val="146580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959000" y="241009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5" name="Oval 4"/>
          <p:cNvSpPr/>
          <p:nvPr/>
        </p:nvSpPr>
        <p:spPr>
          <a:xfrm>
            <a:off x="2728106" y="3030563"/>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6" name="Oval 5"/>
          <p:cNvSpPr/>
          <p:nvPr/>
        </p:nvSpPr>
        <p:spPr>
          <a:xfrm>
            <a:off x="3151456" y="4227860"/>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7" name="Oval 6"/>
          <p:cNvSpPr/>
          <p:nvPr/>
        </p:nvSpPr>
        <p:spPr>
          <a:xfrm>
            <a:off x="5618566" y="4439548"/>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8" name="Oval 7"/>
          <p:cNvSpPr/>
          <p:nvPr/>
        </p:nvSpPr>
        <p:spPr>
          <a:xfrm>
            <a:off x="4959000" y="4089008"/>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9" name="Oval 8"/>
          <p:cNvSpPr/>
          <p:nvPr/>
        </p:nvSpPr>
        <p:spPr>
          <a:xfrm>
            <a:off x="5618566" y="348419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0" name="Oval 9"/>
          <p:cNvSpPr/>
          <p:nvPr/>
        </p:nvSpPr>
        <p:spPr>
          <a:xfrm>
            <a:off x="4535650" y="324225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1" name="Oval 10"/>
          <p:cNvSpPr/>
          <p:nvPr/>
        </p:nvSpPr>
        <p:spPr>
          <a:xfrm>
            <a:off x="3895071" y="262178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2" name="Oval 11"/>
          <p:cNvSpPr/>
          <p:nvPr/>
        </p:nvSpPr>
        <p:spPr>
          <a:xfrm>
            <a:off x="3635192" y="3538857"/>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3" name="Oval 12"/>
          <p:cNvSpPr/>
          <p:nvPr/>
        </p:nvSpPr>
        <p:spPr>
          <a:xfrm>
            <a:off x="4112300" y="4409298"/>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cxnSp>
        <p:nvCxnSpPr>
          <p:cNvPr id="21" name="Straight Arrow Connector 20"/>
          <p:cNvCxnSpPr>
            <a:stCxn id="5" idx="5"/>
          </p:cNvCxnSpPr>
          <p:nvPr/>
        </p:nvCxnSpPr>
        <p:spPr>
          <a:xfrm>
            <a:off x="3089458" y="3391941"/>
            <a:ext cx="485348" cy="27369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9" idx="4"/>
            <a:endCxn id="7" idx="0"/>
          </p:cNvCxnSpPr>
          <p:nvPr/>
        </p:nvCxnSpPr>
        <p:spPr>
          <a:xfrm>
            <a:off x="5830241" y="3907570"/>
            <a:ext cx="0" cy="53197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2699113" y="638404"/>
            <a:ext cx="3992943" cy="641934"/>
          </a:xfrm>
          <a:prstGeom prst="rect">
            <a:avLst/>
          </a:prstGeom>
          <a:noFill/>
        </p:spPr>
        <p:txBody>
          <a:bodyPr wrap="none" lIns="91418" tIns="45710" rIns="91418" bIns="45710" rtlCol="0">
            <a:spAutoFit/>
          </a:bodyPr>
          <a:lstStyle/>
          <a:p>
            <a:pPr defTabSz="457090"/>
            <a:r>
              <a:rPr lang="en-US" sz="3600" dirty="0">
                <a:solidFill>
                  <a:prstClr val="black"/>
                </a:solidFill>
                <a:latin typeface="Palatino Linotype"/>
                <a:cs typeface="Arial" charset="0"/>
              </a:rPr>
              <a:t>Unstructured Data</a:t>
            </a:r>
          </a:p>
        </p:txBody>
      </p:sp>
      <p:sp>
        <p:nvSpPr>
          <p:cNvPr id="14" name="TextBox 13"/>
          <p:cNvSpPr txBox="1"/>
          <p:nvPr/>
        </p:nvSpPr>
        <p:spPr>
          <a:xfrm>
            <a:off x="0" y="6013346"/>
            <a:ext cx="9144000" cy="584776"/>
          </a:xfrm>
          <a:prstGeom prst="rect">
            <a:avLst/>
          </a:prstGeom>
          <a:noFill/>
        </p:spPr>
        <p:txBody>
          <a:bodyPr wrap="square" lIns="91418" tIns="45710" rIns="91418" bIns="45710" rtlCol="0">
            <a:spAutoFit/>
          </a:bodyPr>
          <a:lstStyle/>
          <a:p>
            <a:pPr algn="ctr" defTabSz="457090"/>
            <a:r>
              <a:rPr lang="en-US" sz="3200" dirty="0">
                <a:solidFill>
                  <a:prstClr val="black"/>
                </a:solidFill>
                <a:latin typeface="Palatino Linotype"/>
                <a:cs typeface="Arial" charset="0"/>
              </a:rPr>
              <a:t>Less need for strict consistency</a:t>
            </a:r>
          </a:p>
        </p:txBody>
      </p:sp>
      <p:sp>
        <p:nvSpPr>
          <p:cNvPr id="17" name="TextBox 16"/>
          <p:cNvSpPr txBox="1"/>
          <p:nvPr/>
        </p:nvSpPr>
        <p:spPr>
          <a:xfrm>
            <a:off x="3151457" y="5341780"/>
            <a:ext cx="2990884" cy="586974"/>
          </a:xfrm>
          <a:prstGeom prst="rect">
            <a:avLst/>
          </a:prstGeom>
          <a:noFill/>
        </p:spPr>
        <p:txBody>
          <a:bodyPr wrap="none" lIns="91418" tIns="45710" rIns="91418" bIns="45710" rtlCol="0">
            <a:spAutoFit/>
          </a:bodyPr>
          <a:lstStyle/>
          <a:p>
            <a:pPr defTabSz="457090"/>
            <a:r>
              <a:rPr lang="en-US" sz="3200" dirty="0">
                <a:solidFill>
                  <a:prstClr val="white">
                    <a:lumMod val="50000"/>
                  </a:prstClr>
                </a:solidFill>
                <a:latin typeface="Palatino Linotype"/>
                <a:cs typeface="Arial" charset="0"/>
              </a:rPr>
              <a:t>Fewer relations</a:t>
            </a:r>
          </a:p>
        </p:txBody>
      </p:sp>
    </p:spTree>
    <p:extLst>
      <p:ext uri="{BB962C8B-B14F-4D97-AF65-F5344CB8AC3E}">
        <p14:creationId xmlns:p14="http://schemas.microsoft.com/office/powerpoint/2010/main" val="41886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0"/>
                                        </p:tgtEl>
                                        <p:attrNameLst>
                                          <p:attrName>fillcolor</p:attrName>
                                        </p:attrNameLst>
                                      </p:cBhvr>
                                      <p:to>
                                        <a:schemeClr val="accent2"/>
                                      </p:to>
                                    </p:animClr>
                                    <p:set>
                                      <p:cBhvr>
                                        <p:cTn id="7" dur="500" fill="hold"/>
                                        <p:tgtEl>
                                          <p:spTgt spid="10"/>
                                        </p:tgtEl>
                                        <p:attrNameLst>
                                          <p:attrName>fill.type</p:attrName>
                                        </p:attrNameLst>
                                      </p:cBhvr>
                                      <p:to>
                                        <p:strVal val="solid"/>
                                      </p:to>
                                    </p:set>
                                    <p:set>
                                      <p:cBhvr>
                                        <p:cTn id="8" dur="500" fill="hold"/>
                                        <p:tgtEl>
                                          <p:spTgt spid="1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959000" y="241009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5" name="Oval 4"/>
          <p:cNvSpPr/>
          <p:nvPr/>
        </p:nvSpPr>
        <p:spPr>
          <a:xfrm>
            <a:off x="2728106" y="3030563"/>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6" name="Oval 5"/>
          <p:cNvSpPr/>
          <p:nvPr/>
        </p:nvSpPr>
        <p:spPr>
          <a:xfrm>
            <a:off x="3151456" y="4227860"/>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7" name="Oval 6"/>
          <p:cNvSpPr/>
          <p:nvPr/>
        </p:nvSpPr>
        <p:spPr>
          <a:xfrm>
            <a:off x="5618566" y="4439548"/>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8" name="Oval 7"/>
          <p:cNvSpPr/>
          <p:nvPr/>
        </p:nvSpPr>
        <p:spPr>
          <a:xfrm>
            <a:off x="4959000" y="4089008"/>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9" name="Oval 8"/>
          <p:cNvSpPr/>
          <p:nvPr/>
        </p:nvSpPr>
        <p:spPr>
          <a:xfrm>
            <a:off x="5618566" y="348419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0" name="Oval 9"/>
          <p:cNvSpPr/>
          <p:nvPr/>
        </p:nvSpPr>
        <p:spPr>
          <a:xfrm>
            <a:off x="4535650" y="324225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1" name="Oval 10"/>
          <p:cNvSpPr/>
          <p:nvPr/>
        </p:nvSpPr>
        <p:spPr>
          <a:xfrm>
            <a:off x="3895071" y="2621782"/>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2" name="Oval 11"/>
          <p:cNvSpPr/>
          <p:nvPr/>
        </p:nvSpPr>
        <p:spPr>
          <a:xfrm>
            <a:off x="3635192" y="3538857"/>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sp>
        <p:nvSpPr>
          <p:cNvPr id="13" name="Oval 12"/>
          <p:cNvSpPr/>
          <p:nvPr/>
        </p:nvSpPr>
        <p:spPr>
          <a:xfrm>
            <a:off x="4112300" y="4409298"/>
            <a:ext cx="423350" cy="423378"/>
          </a:xfrm>
          <a:prstGeom prst="ellipse">
            <a:avLst/>
          </a:prstGeom>
          <a:solidFill>
            <a:schemeClr val="bg2">
              <a:lumMod val="25000"/>
            </a:schemeClr>
          </a:solidFill>
          <a:ln>
            <a:noFill/>
          </a:ln>
        </p:spPr>
        <p:style>
          <a:lnRef idx="2">
            <a:schemeClr val="accent2"/>
          </a:lnRef>
          <a:fillRef idx="1">
            <a:schemeClr val="lt1"/>
          </a:fillRef>
          <a:effectRef idx="0">
            <a:schemeClr val="accent2"/>
          </a:effectRef>
          <a:fontRef idx="minor">
            <a:schemeClr val="dk1"/>
          </a:fontRef>
        </p:style>
        <p:txBody>
          <a:bodyPr lIns="91418" tIns="45710" rIns="91418" bIns="45710" rtlCol="0" anchor="ctr"/>
          <a:lstStyle/>
          <a:p>
            <a:pPr algn="ctr" defTabSz="457090"/>
            <a:endParaRPr lang="en-US">
              <a:solidFill>
                <a:prstClr val="black"/>
              </a:solidFill>
              <a:latin typeface="Palatino Linotype"/>
            </a:endParaRPr>
          </a:p>
        </p:txBody>
      </p:sp>
      <p:cxnSp>
        <p:nvCxnSpPr>
          <p:cNvPr id="21" name="Straight Arrow Connector 20"/>
          <p:cNvCxnSpPr>
            <a:stCxn id="5" idx="5"/>
          </p:cNvCxnSpPr>
          <p:nvPr/>
        </p:nvCxnSpPr>
        <p:spPr>
          <a:xfrm>
            <a:off x="3089458" y="3391941"/>
            <a:ext cx="485348" cy="27369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9" idx="4"/>
            <a:endCxn id="7" idx="0"/>
          </p:cNvCxnSpPr>
          <p:nvPr/>
        </p:nvCxnSpPr>
        <p:spPr>
          <a:xfrm>
            <a:off x="5830241" y="3907570"/>
            <a:ext cx="0" cy="53197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218940" y="4545199"/>
            <a:ext cx="4321092" cy="1015663"/>
          </a:xfrm>
          <a:prstGeom prst="rect">
            <a:avLst/>
          </a:prstGeom>
          <a:noFill/>
        </p:spPr>
        <p:txBody>
          <a:bodyPr wrap="square" lIns="91418" tIns="45710" rIns="91418" bIns="45710" rtlCol="0">
            <a:spAutoFit/>
          </a:bodyPr>
          <a:lstStyle/>
          <a:p>
            <a:pPr algn="ctr" defTabSz="457090"/>
            <a:r>
              <a:rPr lang="en-US" sz="6000" b="1" dirty="0">
                <a:solidFill>
                  <a:prstClr val="black"/>
                </a:solidFill>
                <a:latin typeface="Palatino Linotype"/>
                <a:cs typeface="Arial" charset="0"/>
              </a:rPr>
              <a:t>Use </a:t>
            </a:r>
            <a:r>
              <a:rPr lang="en-US" sz="6000" b="1" dirty="0" err="1">
                <a:solidFill>
                  <a:srgbClr val="953735"/>
                </a:solidFill>
                <a:latin typeface="Palatino Linotype"/>
                <a:cs typeface="Arial" charset="0"/>
              </a:rPr>
              <a:t>NoSQL</a:t>
            </a:r>
            <a:endParaRPr lang="en-US" sz="6000" b="1" dirty="0">
              <a:solidFill>
                <a:srgbClr val="953735"/>
              </a:solidFill>
              <a:latin typeface="Palatino Linotype"/>
              <a:cs typeface="Arial" charset="0"/>
            </a:endParaRPr>
          </a:p>
        </p:txBody>
      </p:sp>
      <p:sp>
        <p:nvSpPr>
          <p:cNvPr id="18" name="Rectangle 17"/>
          <p:cNvSpPr/>
          <p:nvPr/>
        </p:nvSpPr>
        <p:spPr>
          <a:xfrm>
            <a:off x="2218940" y="729964"/>
            <a:ext cx="4321092" cy="3090013"/>
          </a:xfrm>
          <a:prstGeom prst="rect">
            <a:avLst/>
          </a:prstGeom>
          <a:noFill/>
          <a:ln w="57150" cmpd="sng">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defTabSz="457090"/>
            <a:endParaRPr lang="en-US">
              <a:solidFill>
                <a:prstClr val="white"/>
              </a:solidFill>
              <a:latin typeface="Palatino Linotype"/>
            </a:endParaRPr>
          </a:p>
        </p:txBody>
      </p:sp>
    </p:spTree>
    <p:extLst>
      <p:ext uri="{BB962C8B-B14F-4D97-AF65-F5344CB8AC3E}">
        <p14:creationId xmlns:p14="http://schemas.microsoft.com/office/powerpoint/2010/main" val="1285410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0156 -0.19782 " pathEditMode="relative" ptsTypes="AA">
                                      <p:cBhvr>
                                        <p:cTn id="6" dur="2000" fill="hold"/>
                                        <p:tgtEl>
                                          <p:spTgt spid="4"/>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0156 -0.19782 " pathEditMode="relative" ptsTypes="AA">
                                      <p:cBhvr>
                                        <p:cTn id="8" dur="2000" fill="hold"/>
                                        <p:tgtEl>
                                          <p:spTgt spid="5"/>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0156 -0.19782 " pathEditMode="relative" ptsTypes="AA">
                                      <p:cBhvr>
                                        <p:cTn id="10" dur="2000" fill="hold"/>
                                        <p:tgtEl>
                                          <p:spTgt spid="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0156 -0.19782 " pathEditMode="relative" ptsTypes="AA">
                                      <p:cBhvr>
                                        <p:cTn id="12" dur="2000" fill="hold"/>
                                        <p:tgtEl>
                                          <p:spTgt spid="7"/>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0156 -0.19782 " pathEditMode="relative" ptsTypes="AA">
                                      <p:cBhvr>
                                        <p:cTn id="14" dur="2000" fill="hold"/>
                                        <p:tgtEl>
                                          <p:spTgt spid="8"/>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0156 -0.19782 " pathEditMode="relative" ptsTypes="AA">
                                      <p:cBhvr>
                                        <p:cTn id="16" dur="2000" fill="hold"/>
                                        <p:tgtEl>
                                          <p:spTgt spid="9"/>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0156 -0.19782 " pathEditMode="relative" ptsTypes="AA">
                                      <p:cBhvr>
                                        <p:cTn id="18" dur="2000" fill="hold"/>
                                        <p:tgtEl>
                                          <p:spTgt spid="10"/>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00156 -0.19782 " pathEditMode="relative" ptsTypes="AA">
                                      <p:cBhvr>
                                        <p:cTn id="20" dur="2000" fill="hold"/>
                                        <p:tgtEl>
                                          <p:spTgt spid="11"/>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00156 -0.19782 " pathEditMode="relative" ptsTypes="AA">
                                      <p:cBhvr>
                                        <p:cTn id="22" dur="2000" fill="hold"/>
                                        <p:tgtEl>
                                          <p:spTgt spid="12"/>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00156 -0.19782 " pathEditMode="relative" ptsTypes="AA">
                                      <p:cBhvr>
                                        <p:cTn id="24" dur="2000" fill="hold"/>
                                        <p:tgtEl>
                                          <p:spTgt spid="13"/>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00156 -0.19782 " pathEditMode="relative" ptsTypes="AA">
                                      <p:cBhvr>
                                        <p:cTn id="26" dur="2000" fill="hold"/>
                                        <p:tgtEl>
                                          <p:spTgt spid="21"/>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00156 -0.19782 " pathEditMode="relative" ptsTypes="AA">
                                      <p:cBhvr>
                                        <p:cTn id="28" dur="2000" fill="hold"/>
                                        <p:tgtEl>
                                          <p:spTgt spid="26"/>
                                        </p:tgtEl>
                                        <p:attrNameLst>
                                          <p:attrName>ppt_x</p:attrName>
                                          <p:attrName>ppt_y</p:attrName>
                                        </p:attrNameLst>
                                      </p:cBhvr>
                                    </p:animMotion>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Facebook</a:t>
            </a:r>
            <a:r>
              <a:rPr lang="en-US" dirty="0" smtClean="0"/>
              <a:t> Inbox Search</a:t>
            </a:r>
            <a:endParaRPr lang="en-SG" dirty="0"/>
          </a:p>
        </p:txBody>
      </p:sp>
      <p:sp>
        <p:nvSpPr>
          <p:cNvPr id="3" name="Content Placeholder 2"/>
          <p:cNvSpPr>
            <a:spLocks noGrp="1"/>
          </p:cNvSpPr>
          <p:nvPr>
            <p:ph idx="1"/>
          </p:nvPr>
        </p:nvSpPr>
        <p:spPr/>
        <p:txBody>
          <a:bodyPr/>
          <a:lstStyle/>
          <a:p>
            <a:endParaRPr lang="en-SG"/>
          </a:p>
        </p:txBody>
      </p:sp>
      <p:pic>
        <p:nvPicPr>
          <p:cNvPr id="40964" name="Picture 4" descr="http://themyndset.com/wp-content/uploads/2011/01/Facebook-messages-interface.png"/>
          <p:cNvPicPr>
            <a:picLocks noChangeAspect="1" noChangeArrowheads="1"/>
          </p:cNvPicPr>
          <p:nvPr/>
        </p:nvPicPr>
        <p:blipFill>
          <a:blip r:embed="rId3"/>
          <a:srcRect/>
          <a:stretch>
            <a:fillRect/>
          </a:stretch>
        </p:blipFill>
        <p:spPr bwMode="auto">
          <a:xfrm>
            <a:off x="762000" y="1637230"/>
            <a:ext cx="7772400" cy="5220770"/>
          </a:xfrm>
          <a:prstGeom prst="rect">
            <a:avLst/>
          </a:prstGeom>
          <a:noFill/>
        </p:spPr>
      </p:pic>
      <p:sp>
        <p:nvSpPr>
          <p:cNvPr id="6" name="Oval 5"/>
          <p:cNvSpPr/>
          <p:nvPr/>
        </p:nvSpPr>
        <p:spPr>
          <a:xfrm>
            <a:off x="6781800" y="1905000"/>
            <a:ext cx="1752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651" fontAlgn="base">
              <a:spcBef>
                <a:spcPct val="0"/>
              </a:spcBef>
              <a:spcAft>
                <a:spcPct val="0"/>
              </a:spcAft>
            </a:pPr>
            <a:endParaRPr lang="en-SG">
              <a:solidFill>
                <a:prstClr val="white"/>
              </a:solidFill>
              <a:latin typeface="Palatino Linotype"/>
            </a:endParaRPr>
          </a:p>
        </p:txBody>
      </p:sp>
    </p:spTree>
    <p:extLst>
      <p:ext uri="{BB962C8B-B14F-4D97-AF65-F5344CB8AC3E}">
        <p14:creationId xmlns:p14="http://schemas.microsoft.com/office/powerpoint/2010/main" val="147815169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Facebook</a:t>
            </a:r>
            <a:r>
              <a:rPr lang="en-US" dirty="0" smtClean="0"/>
              <a:t> Inbox Search</a:t>
            </a:r>
            <a:endParaRPr lang="en-SG" dirty="0"/>
          </a:p>
        </p:txBody>
      </p:sp>
      <p:sp>
        <p:nvSpPr>
          <p:cNvPr id="3" name="Content Placeholder 2"/>
          <p:cNvSpPr>
            <a:spLocks noGrp="1"/>
          </p:cNvSpPr>
          <p:nvPr>
            <p:ph idx="1"/>
          </p:nvPr>
        </p:nvSpPr>
        <p:spPr/>
        <p:txBody>
          <a:bodyPr>
            <a:normAutofit/>
          </a:bodyPr>
          <a:lstStyle/>
          <a:p>
            <a:r>
              <a:rPr lang="en-US" sz="2600" dirty="0" smtClean="0"/>
              <a:t>Support efficient searches:</a:t>
            </a:r>
          </a:p>
          <a:p>
            <a:pPr lvl="1"/>
            <a:r>
              <a:rPr lang="en-US" sz="1800" dirty="0" smtClean="0"/>
              <a:t>Get top N messages given </a:t>
            </a:r>
            <a:r>
              <a:rPr lang="en-US" sz="1800" dirty="0" err="1" smtClean="0"/>
              <a:t>userid</a:t>
            </a:r>
            <a:r>
              <a:rPr lang="en-US" sz="1800" dirty="0" smtClean="0"/>
              <a:t> &amp; word</a:t>
            </a:r>
          </a:p>
          <a:p>
            <a:pPr lvl="1"/>
            <a:r>
              <a:rPr lang="en-US" sz="1800" dirty="0" err="1" smtClean="0"/>
              <a:t>Typeahead</a:t>
            </a:r>
            <a:r>
              <a:rPr lang="en-US" sz="1800" dirty="0" smtClean="0"/>
              <a:t> query: given a user, get words matching prefix</a:t>
            </a:r>
            <a:endParaRPr lang="en-SG" sz="1800" dirty="0" smtClean="0"/>
          </a:p>
          <a:p>
            <a:r>
              <a:rPr lang="en-US" sz="2800" dirty="0" smtClean="0"/>
              <a:t>Use </a:t>
            </a:r>
            <a:r>
              <a:rPr lang="en-US" sz="2800" dirty="0" err="1" smtClean="0"/>
              <a:t>Hbase</a:t>
            </a:r>
            <a:r>
              <a:rPr lang="en-US" sz="2800" dirty="0" smtClean="0"/>
              <a:t> (</a:t>
            </a:r>
            <a:r>
              <a:rPr lang="en-US" sz="2800" dirty="0" err="1" smtClean="0"/>
              <a:t>NoSQL</a:t>
            </a:r>
            <a:r>
              <a:rPr lang="en-US" sz="2800" dirty="0" smtClean="0"/>
              <a:t>)</a:t>
            </a:r>
          </a:p>
          <a:p>
            <a:pPr lvl="1"/>
            <a:r>
              <a:rPr lang="en-US" sz="1800" dirty="0" smtClean="0"/>
              <a:t>Schema</a:t>
            </a:r>
          </a:p>
          <a:p>
            <a:pPr lvl="2"/>
            <a:r>
              <a:rPr lang="en-US" sz="1800" b="1" dirty="0" smtClean="0"/>
              <a:t>Key:</a:t>
            </a:r>
            <a:r>
              <a:rPr lang="en-US" sz="1800" dirty="0" smtClean="0"/>
              <a:t> </a:t>
            </a:r>
            <a:r>
              <a:rPr lang="en-US" sz="1800" dirty="0" err="1" smtClean="0"/>
              <a:t>rowkey</a:t>
            </a:r>
            <a:r>
              <a:rPr lang="en-US" sz="1800" dirty="0" smtClean="0"/>
              <a:t> (</a:t>
            </a:r>
            <a:r>
              <a:rPr lang="en-US" sz="1800" dirty="0" err="1" smtClean="0"/>
              <a:t>userid</a:t>
            </a:r>
            <a:r>
              <a:rPr lang="en-US" sz="1800" dirty="0" smtClean="0"/>
              <a:t>), column(word), version(</a:t>
            </a:r>
            <a:r>
              <a:rPr lang="en-US" sz="1800" dirty="0" err="1" smtClean="0"/>
              <a:t>msgid</a:t>
            </a:r>
            <a:r>
              <a:rPr lang="en-US" sz="1800" dirty="0" smtClean="0"/>
              <a:t>)</a:t>
            </a:r>
          </a:p>
          <a:p>
            <a:pPr lvl="2"/>
            <a:r>
              <a:rPr lang="en-US" sz="1800" b="1" dirty="0" smtClean="0"/>
              <a:t>Value: </a:t>
            </a:r>
            <a:r>
              <a:rPr lang="en-US" sz="1800" dirty="0" smtClean="0"/>
              <a:t>auxiliary info (offset of word in </a:t>
            </a:r>
            <a:r>
              <a:rPr lang="en-US" sz="1800" dirty="0" err="1" smtClean="0"/>
              <a:t>msg</a:t>
            </a:r>
            <a:r>
              <a:rPr lang="en-US" sz="1800" dirty="0" smtClean="0"/>
              <a:t>)</a:t>
            </a:r>
          </a:p>
          <a:p>
            <a:pPr lvl="1"/>
            <a:r>
              <a:rPr lang="en-US" sz="1800" dirty="0" smtClean="0"/>
              <a:t>Data is stored and sorted by &lt;</a:t>
            </a:r>
            <a:r>
              <a:rPr lang="en-US" sz="1800" dirty="0" err="1" smtClean="0"/>
              <a:t>userid</a:t>
            </a:r>
            <a:r>
              <a:rPr lang="en-US" sz="1800" dirty="0" smtClean="0"/>
              <a:t>, word, </a:t>
            </a:r>
            <a:r>
              <a:rPr lang="en-US" sz="1800" dirty="0" err="1" smtClean="0"/>
              <a:t>msgid</a:t>
            </a:r>
            <a:r>
              <a:rPr lang="en-US" sz="1800" dirty="0" smtClean="0"/>
              <a:t>&gt;</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p:txBody>
      </p:sp>
      <p:pic>
        <p:nvPicPr>
          <p:cNvPr id="110594" name="Picture 2"/>
          <p:cNvPicPr>
            <a:picLocks noChangeAspect="1" noChangeArrowheads="1"/>
          </p:cNvPicPr>
          <p:nvPr/>
        </p:nvPicPr>
        <p:blipFill>
          <a:blip r:embed="rId3"/>
          <a:srcRect/>
          <a:stretch>
            <a:fillRect/>
          </a:stretch>
        </p:blipFill>
        <p:spPr bwMode="auto">
          <a:xfrm>
            <a:off x="3429000" y="4648200"/>
            <a:ext cx="2164887" cy="1981200"/>
          </a:xfrm>
          <a:prstGeom prst="rect">
            <a:avLst/>
          </a:prstGeom>
          <a:noFill/>
          <a:ln w="9525">
            <a:noFill/>
            <a:miter lim="800000"/>
            <a:headEnd/>
            <a:tailEnd/>
          </a:ln>
        </p:spPr>
      </p:pic>
    </p:spTree>
    <p:extLst>
      <p:ext uri="{BB962C8B-B14F-4D97-AF65-F5344CB8AC3E}">
        <p14:creationId xmlns:p14="http://schemas.microsoft.com/office/powerpoint/2010/main" val="71826103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a:t>
            </a:r>
            <a:r>
              <a:rPr lang="en-US" dirty="0" err="1" smtClean="0"/>
              <a:t>NoSQL</a:t>
            </a:r>
            <a:r>
              <a:rPr lang="en-US" dirty="0" smtClean="0"/>
              <a:t> Trade-off</a:t>
            </a:r>
            <a:endParaRPr lang="en-SG" dirty="0"/>
          </a:p>
        </p:txBody>
      </p:sp>
      <p:sp>
        <p:nvSpPr>
          <p:cNvPr id="3" name="Content Placeholder 2"/>
          <p:cNvSpPr>
            <a:spLocks noGrp="1"/>
          </p:cNvSpPr>
          <p:nvPr>
            <p:ph idx="1"/>
          </p:nvPr>
        </p:nvSpPr>
        <p:spPr/>
        <p:txBody>
          <a:bodyPr>
            <a:normAutofit fontScale="92500" lnSpcReduction="10000"/>
          </a:bodyPr>
          <a:lstStyle/>
          <a:p>
            <a:r>
              <a:rPr lang="en-US" sz="3200" dirty="0" smtClean="0"/>
              <a:t>Trips info of clients</a:t>
            </a:r>
          </a:p>
          <a:p>
            <a:pPr lvl="1"/>
            <a:r>
              <a:rPr lang="en-SG" sz="2000" dirty="0" smtClean="0"/>
              <a:t>Manage data of Users and Trips </a:t>
            </a:r>
          </a:p>
          <a:p>
            <a:pPr lvl="1"/>
            <a:r>
              <a:rPr lang="en-SG" sz="2000" dirty="0" smtClean="0"/>
              <a:t>Users can plan zero or more trips</a:t>
            </a:r>
          </a:p>
          <a:p>
            <a:pPr lvl="1"/>
            <a:r>
              <a:rPr lang="en-US" sz="2000" dirty="0" smtClean="0"/>
              <a:t>Typical queries:</a:t>
            </a:r>
          </a:p>
          <a:p>
            <a:pPr lvl="2"/>
            <a:r>
              <a:rPr lang="en-SG" sz="2000" dirty="0" smtClean="0"/>
              <a:t>List a user’s trips (display the trip destination name and photo)</a:t>
            </a:r>
          </a:p>
          <a:p>
            <a:pPr lvl="2"/>
            <a:r>
              <a:rPr lang="en-SG" sz="2000" dirty="0" smtClean="0"/>
              <a:t>Display a trip, along with users who planned it (we only need the user’s ID, name, and photo)</a:t>
            </a:r>
          </a:p>
          <a:p>
            <a:pPr lvl="2"/>
            <a:r>
              <a:rPr lang="en-SG" sz="2000" dirty="0" smtClean="0"/>
              <a:t>Display a trip, along with the travelling users </a:t>
            </a:r>
          </a:p>
          <a:p>
            <a:pPr lvl="1"/>
            <a:r>
              <a:rPr lang="en-US" sz="2000" b="1" dirty="0" smtClean="0"/>
              <a:t>SQL design:</a:t>
            </a:r>
            <a:r>
              <a:rPr lang="en-US" sz="2000" dirty="0" smtClean="0"/>
              <a:t> </a:t>
            </a:r>
          </a:p>
          <a:p>
            <a:pPr lvl="2"/>
            <a:r>
              <a:rPr lang="en-US" sz="2000" dirty="0" smtClean="0"/>
              <a:t>Three tables -- Users, Trips, Travels(</a:t>
            </a:r>
            <a:r>
              <a:rPr lang="en-US" sz="2000" dirty="0" err="1" smtClean="0"/>
              <a:t>User_Trip</a:t>
            </a:r>
            <a:r>
              <a:rPr lang="en-US" sz="2000" dirty="0" smtClean="0"/>
              <a:t>)</a:t>
            </a:r>
          </a:p>
          <a:p>
            <a:pPr lvl="2">
              <a:buNone/>
            </a:pPr>
            <a:r>
              <a:rPr lang="en-US" sz="2000" dirty="0" smtClean="0">
                <a:sym typeface="Wingdings" pitchFamily="2" charset="2"/>
              </a:rPr>
              <a:t> Each query needs </a:t>
            </a:r>
            <a:r>
              <a:rPr lang="en-US" sz="2000" dirty="0" smtClean="0">
                <a:solidFill>
                  <a:srgbClr val="FF0000"/>
                </a:solidFill>
                <a:sym typeface="Wingdings" pitchFamily="2" charset="2"/>
              </a:rPr>
              <a:t>expensive</a:t>
            </a:r>
            <a:r>
              <a:rPr lang="en-US" sz="2000" dirty="0" smtClean="0">
                <a:sym typeface="Wingdings" pitchFamily="2" charset="2"/>
              </a:rPr>
              <a:t> join across (</a:t>
            </a:r>
            <a:r>
              <a:rPr lang="en-US" sz="2000" dirty="0" err="1" smtClean="0">
                <a:sym typeface="Wingdings" pitchFamily="2" charset="2"/>
              </a:rPr>
              <a:t>large&amp;distributed</a:t>
            </a:r>
            <a:r>
              <a:rPr lang="en-US" sz="2000" dirty="0" smtClean="0">
                <a:sym typeface="Wingdings" pitchFamily="2" charset="2"/>
              </a:rPr>
              <a:t>) tables</a:t>
            </a:r>
            <a:endParaRPr lang="en-SG" sz="2000" b="1" dirty="0" smtClean="0"/>
          </a:p>
        </p:txBody>
      </p:sp>
    </p:spTree>
    <p:extLst>
      <p:ext uri="{BB962C8B-B14F-4D97-AF65-F5344CB8AC3E}">
        <p14:creationId xmlns:p14="http://schemas.microsoft.com/office/powerpoint/2010/main" val="4535929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Content Placeholder 2"/>
          <p:cNvSpPr>
            <a:spLocks noGrp="1"/>
          </p:cNvSpPr>
          <p:nvPr>
            <p:ph idx="1"/>
          </p:nvPr>
        </p:nvSpPr>
        <p:spPr>
          <a:xfrm>
            <a:off x="457200" y="1608666"/>
            <a:ext cx="6301573" cy="1808045"/>
          </a:xfrm>
        </p:spPr>
        <p:txBody>
          <a:bodyPr>
            <a:normAutofit fontScale="92500" lnSpcReduction="10000"/>
          </a:bodyPr>
          <a:lstStyle/>
          <a:p>
            <a:r>
              <a:rPr lang="en-US" dirty="0" smtClean="0"/>
              <a:t>Use ancestor queries if you need consistency</a:t>
            </a:r>
          </a:p>
          <a:p>
            <a:pPr lvl="1"/>
            <a:r>
              <a:rPr lang="en-US" dirty="0" err="1"/>
              <a:t>ndb</a:t>
            </a:r>
            <a:r>
              <a:rPr lang="en-US" dirty="0"/>
              <a:t> </a:t>
            </a:r>
            <a:r>
              <a:rPr lang="en-US" dirty="0" err="1"/>
              <a:t>datastore</a:t>
            </a:r>
            <a:r>
              <a:rPr lang="en-US" dirty="0"/>
              <a:t> is only eventually </a:t>
            </a:r>
            <a:r>
              <a:rPr lang="en-US" dirty="0" smtClean="0"/>
              <a:t>consistent (why?)</a:t>
            </a:r>
            <a:endParaRPr lang="en-US" dirty="0"/>
          </a:p>
          <a:p>
            <a:pPr marL="0" indent="0">
              <a:buNone/>
            </a:pPr>
            <a:endParaRPr lang="en-US" dirty="0"/>
          </a:p>
        </p:txBody>
      </p:sp>
      <p:sp>
        <p:nvSpPr>
          <p:cNvPr id="4" name="TextBox 3"/>
          <p:cNvSpPr txBox="1"/>
          <p:nvPr/>
        </p:nvSpPr>
        <p:spPr>
          <a:xfrm>
            <a:off x="2955921" y="3585197"/>
            <a:ext cx="4097659" cy="1477328"/>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solidFill>
                  <a:srgbClr val="000090"/>
                </a:solidFill>
              </a:rPr>
              <a:t>query </a:t>
            </a:r>
            <a:r>
              <a:rPr lang="en-US" dirty="0">
                <a:solidFill>
                  <a:srgbClr val="000090"/>
                </a:solidFill>
              </a:rPr>
              <a:t>= </a:t>
            </a:r>
            <a:r>
              <a:rPr lang="en-US" dirty="0" err="1">
                <a:solidFill>
                  <a:srgbClr val="000090"/>
                </a:solidFill>
              </a:rPr>
              <a:t>ndb.gql</a:t>
            </a:r>
            <a:r>
              <a:rPr lang="en-US" dirty="0">
                <a:solidFill>
                  <a:srgbClr val="000090"/>
                </a:solidFill>
              </a:rPr>
              <a:t>("SELECT * "</a:t>
            </a:r>
          </a:p>
          <a:p>
            <a:r>
              <a:rPr lang="en-US" dirty="0">
                <a:solidFill>
                  <a:srgbClr val="000090"/>
                </a:solidFill>
              </a:rPr>
              <a:t>                            "FROM Items "</a:t>
            </a:r>
          </a:p>
          <a:p>
            <a:r>
              <a:rPr lang="en-US" dirty="0">
                <a:solidFill>
                  <a:srgbClr val="000090"/>
                </a:solidFill>
              </a:rPr>
              <a:t>                            "WHERE ANCESTOR IS :1 "</a:t>
            </a:r>
          </a:p>
          <a:p>
            <a:r>
              <a:rPr lang="en-US" dirty="0">
                <a:solidFill>
                  <a:srgbClr val="000090"/>
                </a:solidFill>
              </a:rPr>
              <a:t>                            "ORDER BY date DESC",</a:t>
            </a:r>
          </a:p>
          <a:p>
            <a:r>
              <a:rPr lang="en-US" dirty="0">
                <a:solidFill>
                  <a:srgbClr val="000090"/>
                </a:solidFill>
              </a:rPr>
              <a:t>                            </a:t>
            </a:r>
            <a:r>
              <a:rPr lang="en-US" dirty="0" err="1">
                <a:solidFill>
                  <a:srgbClr val="000090"/>
                </a:solidFill>
              </a:rPr>
              <a:t>parent_key</a:t>
            </a:r>
            <a:r>
              <a:rPr lang="en-US" dirty="0" smtClean="0">
                <a:solidFill>
                  <a:srgbClr val="000090"/>
                </a:solidFill>
              </a:rPr>
              <a:t>)</a:t>
            </a:r>
            <a:endParaRPr lang="en-US" dirty="0">
              <a:solidFill>
                <a:srgbClr val="000090"/>
              </a:solidFill>
            </a:endParaRPr>
          </a:p>
        </p:txBody>
      </p:sp>
      <p:sp>
        <p:nvSpPr>
          <p:cNvPr id="5" name="TextBox 4"/>
          <p:cNvSpPr txBox="1"/>
          <p:nvPr/>
        </p:nvSpPr>
        <p:spPr>
          <a:xfrm>
            <a:off x="756015" y="3416712"/>
            <a:ext cx="1774845" cy="461665"/>
          </a:xfrm>
          <a:prstGeom prst="rect">
            <a:avLst/>
          </a:prstGeom>
          <a:noFill/>
        </p:spPr>
        <p:txBody>
          <a:bodyPr wrap="none" rtlCol="0">
            <a:spAutoFit/>
          </a:bodyPr>
          <a:lstStyle/>
          <a:p>
            <a:r>
              <a:rPr lang="en-US" sz="2400" dirty="0" smtClean="0"/>
              <a:t>Try changing </a:t>
            </a:r>
            <a:endParaRPr lang="en-US" sz="2400" dirty="0"/>
          </a:p>
        </p:txBody>
      </p:sp>
      <p:sp>
        <p:nvSpPr>
          <p:cNvPr id="6" name="TextBox 5"/>
          <p:cNvSpPr txBox="1"/>
          <p:nvPr/>
        </p:nvSpPr>
        <p:spPr>
          <a:xfrm>
            <a:off x="2955921" y="5551783"/>
            <a:ext cx="3115945"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solidFill>
                  <a:srgbClr val="000090"/>
                </a:solidFill>
              </a:rPr>
              <a:t>query </a:t>
            </a:r>
            <a:r>
              <a:rPr lang="en-US" dirty="0">
                <a:solidFill>
                  <a:srgbClr val="000090"/>
                </a:solidFill>
              </a:rPr>
              <a:t>= </a:t>
            </a:r>
            <a:r>
              <a:rPr lang="en-US" dirty="0" err="1">
                <a:solidFill>
                  <a:srgbClr val="000090"/>
                </a:solidFill>
              </a:rPr>
              <a:t>ndb.gql</a:t>
            </a:r>
            <a:r>
              <a:rPr lang="en-US" dirty="0">
                <a:solidFill>
                  <a:srgbClr val="000090"/>
                </a:solidFill>
              </a:rPr>
              <a:t>("SELECT * "</a:t>
            </a:r>
          </a:p>
          <a:p>
            <a:r>
              <a:rPr lang="en-US" dirty="0">
                <a:solidFill>
                  <a:srgbClr val="000090"/>
                </a:solidFill>
              </a:rPr>
              <a:t>                            "FROM Items </a:t>
            </a:r>
            <a:r>
              <a:rPr lang="en-US" dirty="0" smtClean="0">
                <a:solidFill>
                  <a:srgbClr val="000090"/>
                </a:solidFill>
              </a:rPr>
              <a:t>”)</a:t>
            </a:r>
            <a:endParaRPr lang="en-US" dirty="0">
              <a:solidFill>
                <a:srgbClr val="000090"/>
              </a:solidFill>
            </a:endParaRPr>
          </a:p>
        </p:txBody>
      </p:sp>
      <p:sp>
        <p:nvSpPr>
          <p:cNvPr id="7" name="TextBox 6"/>
          <p:cNvSpPr txBox="1"/>
          <p:nvPr/>
        </p:nvSpPr>
        <p:spPr>
          <a:xfrm>
            <a:off x="1844676" y="5551783"/>
            <a:ext cx="450063" cy="461665"/>
          </a:xfrm>
          <a:prstGeom prst="rect">
            <a:avLst/>
          </a:prstGeom>
          <a:noFill/>
        </p:spPr>
        <p:txBody>
          <a:bodyPr wrap="none" rtlCol="0">
            <a:spAutoFit/>
          </a:bodyPr>
          <a:lstStyle/>
          <a:p>
            <a:r>
              <a:rPr lang="en-US" sz="2400" dirty="0" smtClean="0"/>
              <a:t>to</a:t>
            </a:r>
            <a:endParaRPr lang="en-US" sz="2400" dirty="0"/>
          </a:p>
        </p:txBody>
      </p:sp>
      <p:pic>
        <p:nvPicPr>
          <p:cNvPr id="8" name="Picture 7"/>
          <p:cNvPicPr>
            <a:picLocks noChangeAspect="1"/>
          </p:cNvPicPr>
          <p:nvPr/>
        </p:nvPicPr>
        <p:blipFill>
          <a:blip r:embed="rId2"/>
          <a:stretch>
            <a:fillRect/>
          </a:stretch>
        </p:blipFill>
        <p:spPr>
          <a:xfrm>
            <a:off x="6305169" y="1653822"/>
            <a:ext cx="2109471" cy="1757893"/>
          </a:xfrm>
          <a:prstGeom prst="rect">
            <a:avLst/>
          </a:prstGeom>
        </p:spPr>
      </p:pic>
    </p:spTree>
    <p:extLst>
      <p:ext uri="{BB962C8B-B14F-4D97-AF65-F5344CB8AC3E}">
        <p14:creationId xmlns:p14="http://schemas.microsoft.com/office/powerpoint/2010/main" val="1778314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a:t>
            </a:r>
            <a:r>
              <a:rPr lang="en-US" dirty="0" err="1" smtClean="0"/>
              <a:t>NoSQL</a:t>
            </a:r>
            <a:r>
              <a:rPr lang="en-US" dirty="0" smtClean="0"/>
              <a:t> Trade-off</a:t>
            </a:r>
            <a:endParaRPr lang="en-SG" dirty="0"/>
          </a:p>
        </p:txBody>
      </p:sp>
      <p:sp>
        <p:nvSpPr>
          <p:cNvPr id="3" name="Content Placeholder 2"/>
          <p:cNvSpPr>
            <a:spLocks noGrp="1"/>
          </p:cNvSpPr>
          <p:nvPr>
            <p:ph idx="1"/>
          </p:nvPr>
        </p:nvSpPr>
        <p:spPr>
          <a:xfrm>
            <a:off x="457200" y="1600201"/>
            <a:ext cx="8229600" cy="5257799"/>
          </a:xfrm>
        </p:spPr>
        <p:txBody>
          <a:bodyPr>
            <a:noAutofit/>
          </a:bodyPr>
          <a:lstStyle/>
          <a:p>
            <a:r>
              <a:rPr lang="en-US" dirty="0" smtClean="0"/>
              <a:t>Trips info of clients</a:t>
            </a:r>
          </a:p>
          <a:p>
            <a:pPr lvl="1"/>
            <a:r>
              <a:rPr lang="en-US" b="1" dirty="0" err="1" smtClean="0"/>
              <a:t>NoSQL</a:t>
            </a:r>
            <a:r>
              <a:rPr lang="en-US" b="1" dirty="0" smtClean="0"/>
              <a:t> design:</a:t>
            </a:r>
          </a:p>
          <a:p>
            <a:pPr lvl="2">
              <a:buFont typeface="Wingdings" pitchFamily="2" charset="2"/>
              <a:buChar char="à"/>
            </a:pPr>
            <a:r>
              <a:rPr lang="en-US" dirty="0" smtClean="0">
                <a:solidFill>
                  <a:srgbClr val="FF0000"/>
                </a:solidFill>
                <a:sym typeface="Wingdings" pitchFamily="2" charset="2"/>
              </a:rPr>
              <a:t>De-normalize:</a:t>
            </a:r>
            <a:r>
              <a:rPr lang="en-US" dirty="0" smtClean="0">
                <a:sym typeface="Wingdings" pitchFamily="2" charset="2"/>
              </a:rPr>
              <a:t> </a:t>
            </a:r>
            <a:r>
              <a:rPr lang="en-SG" dirty="0" smtClean="0"/>
              <a:t>duplicate some of the User data in the Trips table, and some of the Trip data in the Users table.</a:t>
            </a:r>
          </a:p>
          <a:p>
            <a:pPr lvl="2">
              <a:buFont typeface="Wingdings" pitchFamily="2" charset="2"/>
              <a:buChar char="à"/>
            </a:pPr>
            <a:r>
              <a:rPr lang="en-US" dirty="0" smtClean="0">
                <a:solidFill>
                  <a:srgbClr val="FF0000"/>
                </a:solidFill>
              </a:rPr>
              <a:t>Efficient queries</a:t>
            </a:r>
            <a:r>
              <a:rPr lang="en-US" dirty="0" smtClean="0"/>
              <a:t>, but </a:t>
            </a:r>
            <a:r>
              <a:rPr lang="en-US" dirty="0" smtClean="0">
                <a:solidFill>
                  <a:srgbClr val="FF0000"/>
                </a:solidFill>
              </a:rPr>
              <a:t>expensive update</a:t>
            </a:r>
            <a:r>
              <a:rPr lang="en-US" dirty="0" smtClean="0"/>
              <a:t> !</a:t>
            </a:r>
          </a:p>
          <a:p>
            <a:pPr lvl="1"/>
            <a:endParaRPr lang="en-SG" dirty="0" smtClean="0"/>
          </a:p>
          <a:p>
            <a:pPr lvl="1"/>
            <a:endParaRPr lang="en-SG" dirty="0" smtClean="0"/>
          </a:p>
          <a:p>
            <a:pPr lvl="1"/>
            <a:endParaRPr lang="en-SG" dirty="0" smtClean="0"/>
          </a:p>
          <a:p>
            <a:pPr lvl="1"/>
            <a:endParaRPr lang="en-SG" dirty="0" smtClean="0"/>
          </a:p>
          <a:p>
            <a:pPr lvl="1"/>
            <a:endParaRPr lang="en-SG" dirty="0" smtClean="0"/>
          </a:p>
          <a:p>
            <a:pPr lvl="1"/>
            <a:endParaRPr lang="en-SG" dirty="0" smtClean="0"/>
          </a:p>
          <a:p>
            <a:pPr lvl="1">
              <a:buNone/>
            </a:pPr>
            <a:endParaRPr lang="en-SG" dirty="0" smtClean="0"/>
          </a:p>
          <a:p>
            <a:pPr lvl="1"/>
            <a:r>
              <a:rPr lang="en-SG" dirty="0" smtClean="0"/>
              <a:t>Update trip destination title for a trip with 3 travellers, user A, B, and C:</a:t>
            </a:r>
          </a:p>
          <a:p>
            <a:pPr lvl="2"/>
            <a:r>
              <a:rPr lang="en-SG" dirty="0" smtClean="0"/>
              <a:t>Update trip record, </a:t>
            </a:r>
            <a:r>
              <a:rPr lang="en-SG" dirty="0" smtClean="0">
                <a:solidFill>
                  <a:srgbClr val="FF0000"/>
                </a:solidFill>
              </a:rPr>
              <a:t>and …</a:t>
            </a:r>
          </a:p>
          <a:p>
            <a:pPr lvl="3"/>
            <a:r>
              <a:rPr lang="en-SG" dirty="0" smtClean="0"/>
              <a:t>Update trip summary on user A</a:t>
            </a:r>
          </a:p>
          <a:p>
            <a:pPr lvl="3"/>
            <a:r>
              <a:rPr lang="en-SG" dirty="0" smtClean="0"/>
              <a:t>Update trip summary on user B</a:t>
            </a:r>
          </a:p>
          <a:p>
            <a:pPr lvl="3"/>
            <a:r>
              <a:rPr lang="en-SG" dirty="0" smtClean="0"/>
              <a:t>Update trip summary on user C</a:t>
            </a:r>
            <a:endParaRPr lang="en-US" dirty="0" smtClean="0"/>
          </a:p>
          <a:p>
            <a:pPr lvl="2">
              <a:buFont typeface="Wingdings" pitchFamily="2" charset="2"/>
              <a:buChar char="à"/>
            </a:pPr>
            <a:endParaRPr lang="en-US" dirty="0" smtClean="0"/>
          </a:p>
        </p:txBody>
      </p:sp>
      <p:pic>
        <p:nvPicPr>
          <p:cNvPr id="111618" name="Picture 2"/>
          <p:cNvPicPr>
            <a:picLocks noChangeAspect="1" noChangeArrowheads="1"/>
          </p:cNvPicPr>
          <p:nvPr/>
        </p:nvPicPr>
        <p:blipFill>
          <a:blip r:embed="rId3"/>
          <a:srcRect/>
          <a:stretch>
            <a:fillRect/>
          </a:stretch>
        </p:blipFill>
        <p:spPr bwMode="auto">
          <a:xfrm>
            <a:off x="1600200" y="3133725"/>
            <a:ext cx="6172200" cy="2144027"/>
          </a:xfrm>
          <a:prstGeom prst="rect">
            <a:avLst/>
          </a:prstGeom>
          <a:noFill/>
          <a:ln w="9525">
            <a:noFill/>
            <a:miter lim="800000"/>
            <a:headEnd/>
            <a:tailEnd/>
          </a:ln>
        </p:spPr>
      </p:pic>
    </p:spTree>
    <p:extLst>
      <p:ext uri="{BB962C8B-B14F-4D97-AF65-F5344CB8AC3E}">
        <p14:creationId xmlns:p14="http://schemas.microsoft.com/office/powerpoint/2010/main" val="399378781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 Approach</a:t>
            </a:r>
            <a:endParaRPr lang="en-SG" dirty="0"/>
          </a:p>
        </p:txBody>
      </p:sp>
      <p:sp>
        <p:nvSpPr>
          <p:cNvPr id="3" name="Content Placeholder 2"/>
          <p:cNvSpPr>
            <a:spLocks noGrp="1"/>
          </p:cNvSpPr>
          <p:nvPr>
            <p:ph idx="1"/>
          </p:nvPr>
        </p:nvSpPr>
        <p:spPr/>
        <p:txBody>
          <a:bodyPr/>
          <a:lstStyle/>
          <a:p>
            <a:endParaRPr lang="en-SG"/>
          </a:p>
        </p:txBody>
      </p:sp>
      <p:pic>
        <p:nvPicPr>
          <p:cNvPr id="108546" name="Picture 2"/>
          <p:cNvPicPr>
            <a:picLocks noChangeAspect="1" noChangeArrowheads="1"/>
          </p:cNvPicPr>
          <p:nvPr/>
        </p:nvPicPr>
        <p:blipFill>
          <a:blip r:embed="rId3"/>
          <a:srcRect/>
          <a:stretch>
            <a:fillRect/>
          </a:stretch>
        </p:blipFill>
        <p:spPr bwMode="auto">
          <a:xfrm>
            <a:off x="2362200" y="2209800"/>
            <a:ext cx="4533900" cy="3648075"/>
          </a:xfrm>
          <a:prstGeom prst="rect">
            <a:avLst/>
          </a:prstGeom>
          <a:noFill/>
          <a:ln w="9525">
            <a:noFill/>
            <a:miter lim="800000"/>
            <a:headEnd/>
            <a:tailEnd/>
          </a:ln>
        </p:spPr>
      </p:pic>
    </p:spTree>
    <p:extLst>
      <p:ext uri="{BB962C8B-B14F-4D97-AF65-F5344CB8AC3E}">
        <p14:creationId xmlns:p14="http://schemas.microsoft.com/office/powerpoint/2010/main" val="304733713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Craiglist</a:t>
            </a:r>
            <a:endParaRPr lang="en-SG" dirty="0"/>
          </a:p>
        </p:txBody>
      </p:sp>
      <p:sp>
        <p:nvSpPr>
          <p:cNvPr id="3" name="Content Placeholder 2"/>
          <p:cNvSpPr>
            <a:spLocks noGrp="1"/>
          </p:cNvSpPr>
          <p:nvPr>
            <p:ph idx="1"/>
          </p:nvPr>
        </p:nvSpPr>
        <p:spPr/>
        <p:txBody>
          <a:bodyPr/>
          <a:lstStyle/>
          <a:p>
            <a:endParaRPr lang="en-SG"/>
          </a:p>
        </p:txBody>
      </p:sp>
      <p:sp>
        <p:nvSpPr>
          <p:cNvPr id="5" name="Rectangle 4"/>
          <p:cNvSpPr/>
          <p:nvPr/>
        </p:nvSpPr>
        <p:spPr>
          <a:xfrm>
            <a:off x="429920" y="5715000"/>
            <a:ext cx="3608680" cy="369332"/>
          </a:xfrm>
          <a:prstGeom prst="rect">
            <a:avLst/>
          </a:prstGeom>
        </p:spPr>
        <p:txBody>
          <a:bodyPr wrap="none">
            <a:spAutoFit/>
          </a:bodyPr>
          <a:lstStyle/>
          <a:p>
            <a:pPr defTabSz="910651" fontAlgn="base">
              <a:spcBef>
                <a:spcPct val="0"/>
              </a:spcBef>
              <a:spcAft>
                <a:spcPct val="0"/>
              </a:spcAft>
            </a:pPr>
            <a:r>
              <a:rPr lang="en-SG" dirty="0" smtClean="0">
                <a:solidFill>
                  <a:prstClr val="black"/>
                </a:solidFill>
                <a:latin typeface="Arial" charset="0"/>
                <a:cs typeface="Arial" charset="0"/>
                <a:hlinkClick r:id="rId3"/>
              </a:rPr>
              <a:t>http://singapore.craigslist.com.sg/</a:t>
            </a:r>
            <a:endParaRPr lang="en-SG" dirty="0">
              <a:solidFill>
                <a:prstClr val="black"/>
              </a:solidFill>
              <a:latin typeface="Arial" charset="0"/>
              <a:cs typeface="Arial" charset="0"/>
            </a:endParaRPr>
          </a:p>
        </p:txBody>
      </p:sp>
      <p:pic>
        <p:nvPicPr>
          <p:cNvPr id="39938" name="Picture 2"/>
          <p:cNvPicPr>
            <a:picLocks noChangeAspect="1" noChangeArrowheads="1"/>
          </p:cNvPicPr>
          <p:nvPr/>
        </p:nvPicPr>
        <p:blipFill>
          <a:blip r:embed="rId4"/>
          <a:srcRect/>
          <a:stretch>
            <a:fillRect/>
          </a:stretch>
        </p:blipFill>
        <p:spPr bwMode="auto">
          <a:xfrm>
            <a:off x="457200" y="1524000"/>
            <a:ext cx="6467475" cy="4171950"/>
          </a:xfrm>
          <a:prstGeom prst="rect">
            <a:avLst/>
          </a:prstGeom>
          <a:noFill/>
          <a:ln w="9525">
            <a:noFill/>
            <a:miter lim="800000"/>
            <a:headEnd/>
            <a:tailEnd/>
          </a:ln>
        </p:spPr>
      </p:pic>
      <p:pic>
        <p:nvPicPr>
          <p:cNvPr id="39937" name="Picture 1"/>
          <p:cNvPicPr>
            <a:picLocks noChangeAspect="1" noChangeArrowheads="1"/>
          </p:cNvPicPr>
          <p:nvPr/>
        </p:nvPicPr>
        <p:blipFill>
          <a:blip r:embed="rId5"/>
          <a:srcRect/>
          <a:stretch>
            <a:fillRect/>
          </a:stretch>
        </p:blipFill>
        <p:spPr bwMode="auto">
          <a:xfrm>
            <a:off x="3114675" y="3705225"/>
            <a:ext cx="6029325" cy="3152775"/>
          </a:xfrm>
          <a:prstGeom prst="rect">
            <a:avLst/>
          </a:prstGeom>
          <a:noFill/>
          <a:ln w="9525">
            <a:noFill/>
            <a:miter lim="800000"/>
            <a:headEnd/>
            <a:tailEnd/>
          </a:ln>
        </p:spPr>
      </p:pic>
    </p:spTree>
    <p:extLst>
      <p:ext uri="{BB962C8B-B14F-4D97-AF65-F5344CB8AC3E}">
        <p14:creationId xmlns:p14="http://schemas.microsoft.com/office/powerpoint/2010/main" val="3636411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37"/>
                                        </p:tgtEl>
                                        <p:attrNameLst>
                                          <p:attrName>style.visibility</p:attrName>
                                        </p:attrNameLst>
                                      </p:cBhvr>
                                      <p:to>
                                        <p:strVal val="visible"/>
                                      </p:to>
                                    </p:set>
                                    <p:animEffect transition="in" filter="fade">
                                      <p:cBhvr>
                                        <p:cTn id="7" dur="2000"/>
                                        <p:tgtEl>
                                          <p:spTgt spid="39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SG" dirty="0"/>
          </a:p>
        </p:txBody>
      </p:sp>
      <p:sp>
        <p:nvSpPr>
          <p:cNvPr id="3" name="Content Placeholder 2"/>
          <p:cNvSpPr>
            <a:spLocks noGrp="1"/>
          </p:cNvSpPr>
          <p:nvPr>
            <p:ph idx="1"/>
          </p:nvPr>
        </p:nvSpPr>
        <p:spPr/>
        <p:txBody>
          <a:bodyPr/>
          <a:lstStyle/>
          <a:p>
            <a:r>
              <a:rPr lang="en-SG" dirty="0" smtClean="0">
                <a:hlinkClick r:id="rId2"/>
              </a:rPr>
              <a:t>http://robvolk.com/designing-for-relationships-on-a-no-sql-database/</a:t>
            </a:r>
            <a:endParaRPr lang="en-SG" dirty="0" smtClean="0"/>
          </a:p>
          <a:p>
            <a:r>
              <a:rPr lang="en-SG" dirty="0" smtClean="0">
                <a:hlinkClick r:id="rId3"/>
              </a:rPr>
              <a:t>http://highlyscalable.wordpress.com/2012/03/01/nosql-data-modeling-techniques/</a:t>
            </a:r>
            <a:endParaRPr lang="en-SG" dirty="0" smtClean="0"/>
          </a:p>
          <a:p>
            <a:r>
              <a:rPr lang="en-SG" dirty="0" smtClean="0">
                <a:hlinkClick r:id="rId4"/>
              </a:rPr>
              <a:t>http://www.slideshare.net/brizzzdotcom/facebook-messages-hbase</a:t>
            </a:r>
            <a:endParaRPr lang="en-SG" dirty="0" smtClean="0"/>
          </a:p>
          <a:p>
            <a:r>
              <a:rPr lang="en-SG" dirty="0" smtClean="0">
                <a:hlinkClick r:id="rId5"/>
              </a:rPr>
              <a:t>http://commondatastorage.googleapis.com/io2012/presentations/live%20to%20website/306.pdf</a:t>
            </a:r>
            <a:endParaRPr lang="en-SG" dirty="0" smtClean="0"/>
          </a:p>
          <a:p>
            <a:r>
              <a:rPr lang="en-SG" dirty="0" smtClean="0">
                <a:hlinkClick r:id="rId6"/>
              </a:rPr>
              <a:t>http://www.comp.nus.edu.sg/~seer/LT2012/</a:t>
            </a:r>
            <a:endParaRPr lang="en-SG" dirty="0" smtClean="0"/>
          </a:p>
          <a:p>
            <a:endParaRPr lang="en-SG" dirty="0" smtClean="0"/>
          </a:p>
          <a:p>
            <a:endParaRPr lang="en-SG" dirty="0"/>
          </a:p>
        </p:txBody>
      </p:sp>
    </p:spTree>
    <p:extLst>
      <p:ext uri="{BB962C8B-B14F-4D97-AF65-F5344CB8AC3E}">
        <p14:creationId xmlns:p14="http://schemas.microsoft.com/office/powerpoint/2010/main" val="305205605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03576" y="3106129"/>
            <a:ext cx="3881141"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 you!</a:t>
            </a:r>
            <a:endParaRPr 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4256880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normAutofit fontScale="90000"/>
          </a:bodyPr>
          <a:lstStyle/>
          <a:p>
            <a:r>
              <a:rPr lang="en-US" dirty="0"/>
              <a:t>Data analysis and Requirements:</a:t>
            </a:r>
            <a:br>
              <a:rPr lang="en-US" dirty="0"/>
            </a:br>
            <a:r>
              <a:rPr lang="en-US" sz="2400" dirty="0"/>
              <a:t>e.g., business rules for a patient appointment system</a:t>
            </a:r>
          </a:p>
        </p:txBody>
      </p:sp>
      <p:sp>
        <p:nvSpPr>
          <p:cNvPr id="12291" name="Content Placeholder 2"/>
          <p:cNvSpPr>
            <a:spLocks noGrp="1"/>
          </p:cNvSpPr>
          <p:nvPr>
            <p:ph idx="1"/>
          </p:nvPr>
        </p:nvSpPr>
        <p:spPr>
          <a:xfrm>
            <a:off x="1066800" y="1524000"/>
            <a:ext cx="7772400" cy="4572000"/>
          </a:xfrm>
        </p:spPr>
        <p:txBody>
          <a:bodyPr/>
          <a:lstStyle/>
          <a:p>
            <a:r>
              <a:rPr lang="en-US" sz="1800" dirty="0"/>
              <a:t>A </a:t>
            </a:r>
            <a:r>
              <a:rPr lang="en-US" sz="1800" dirty="0">
                <a:solidFill>
                  <a:srgbClr val="FF0000"/>
                </a:solidFill>
              </a:rPr>
              <a:t>doctor</a:t>
            </a:r>
            <a:r>
              <a:rPr lang="en-US" sz="1800" dirty="0"/>
              <a:t> can be scheduled for many </a:t>
            </a:r>
            <a:r>
              <a:rPr lang="en-US" sz="1800" dirty="0">
                <a:solidFill>
                  <a:srgbClr val="FF0000"/>
                </a:solidFill>
              </a:rPr>
              <a:t>appointments</a:t>
            </a:r>
            <a:r>
              <a:rPr lang="en-US" sz="1800" dirty="0"/>
              <a:t>, but may not have any scheduled at all. Each appointment is scheduled with exactly 1 doctor. </a:t>
            </a:r>
          </a:p>
          <a:p>
            <a:r>
              <a:rPr lang="en-US" sz="1800" dirty="0"/>
              <a:t>A </a:t>
            </a:r>
            <a:r>
              <a:rPr lang="en-US" sz="1800" dirty="0">
                <a:solidFill>
                  <a:srgbClr val="FF0000"/>
                </a:solidFill>
              </a:rPr>
              <a:t>patient</a:t>
            </a:r>
            <a:r>
              <a:rPr lang="en-US" sz="1800" dirty="0"/>
              <a:t> can schedule 1 or more appointments. One appointment is scheduled with exactly 1 patient. </a:t>
            </a:r>
          </a:p>
          <a:p>
            <a:r>
              <a:rPr lang="en-US" sz="1800" dirty="0"/>
              <a:t>An appointment must generate exactly 1 </a:t>
            </a:r>
            <a:r>
              <a:rPr lang="en-US" sz="1800" dirty="0">
                <a:solidFill>
                  <a:srgbClr val="FF0000"/>
                </a:solidFill>
              </a:rPr>
              <a:t>bill</a:t>
            </a:r>
            <a:r>
              <a:rPr lang="en-US" sz="1800" dirty="0"/>
              <a:t>, a bill is generated by only 1 appointment. </a:t>
            </a:r>
          </a:p>
          <a:p>
            <a:r>
              <a:rPr lang="en-US" sz="1800" dirty="0"/>
              <a:t>One </a:t>
            </a:r>
            <a:r>
              <a:rPr lang="en-US" sz="1800" dirty="0">
                <a:solidFill>
                  <a:srgbClr val="FF0000"/>
                </a:solidFill>
              </a:rPr>
              <a:t>payment</a:t>
            </a:r>
            <a:r>
              <a:rPr lang="en-US" sz="1800" dirty="0"/>
              <a:t> is applied to exactly 1 bill, and 1 bill can be paid off over time by several payments. A bill can be outstanding, having nothing yet paid on it at all. One patient can make many payments, but a single payment is made by only 1 patient. </a:t>
            </a:r>
          </a:p>
          <a:p>
            <a:r>
              <a:rPr lang="en-US" sz="1800" dirty="0"/>
              <a:t>Some patients are insured by an </a:t>
            </a:r>
            <a:r>
              <a:rPr lang="en-US" sz="1800" dirty="0">
                <a:solidFill>
                  <a:srgbClr val="FF0000"/>
                </a:solidFill>
              </a:rPr>
              <a:t>insurance company</a:t>
            </a:r>
            <a:r>
              <a:rPr lang="en-US" sz="1800" dirty="0"/>
              <a:t>. If they are insured, they can only carry insurance with one company. </a:t>
            </a:r>
          </a:p>
          <a:p>
            <a:r>
              <a:rPr lang="en-US" sz="1800" dirty="0"/>
              <a:t>An insurance company can have many patients carry their policies. For patients that carry insurance, the insurance company will make payments, each single payment is made by exactly 1 insurance company.</a:t>
            </a:r>
          </a:p>
        </p:txBody>
      </p:sp>
      <p:sp>
        <p:nvSpPr>
          <p:cNvPr id="122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65564DB5-3401-A34A-AA95-D96A2215A122}" type="slidenum">
              <a:rPr lang="en-US">
                <a:solidFill>
                  <a:schemeClr val="tx1"/>
                </a:solidFill>
              </a:rPr>
              <a:pPr/>
              <a:t>65</a:t>
            </a:fld>
            <a:endParaRPr lang="en-US">
              <a:solidFill>
                <a:schemeClr val="tx1"/>
              </a:solidFill>
            </a:endParaRPr>
          </a:p>
        </p:txBody>
      </p:sp>
    </p:spTree>
    <p:extLst>
      <p:ext uri="{BB962C8B-B14F-4D97-AF65-F5344CB8AC3E}">
        <p14:creationId xmlns:p14="http://schemas.microsoft.com/office/powerpoint/2010/main" val="12666939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fontScale="90000"/>
          </a:bodyPr>
          <a:lstStyle/>
          <a:p>
            <a:r>
              <a:rPr lang="en-US"/>
              <a:t>Entity Relationship Modeling:</a:t>
            </a:r>
            <a:br>
              <a:rPr lang="en-US"/>
            </a:br>
            <a:r>
              <a:rPr lang="en-US" sz="2800"/>
              <a:t>e.g., ERD for a patient appointment system</a:t>
            </a:r>
          </a:p>
        </p:txBody>
      </p:sp>
      <p:sp>
        <p:nvSpPr>
          <p:cNvPr id="13315" name="Content Placeholder 2"/>
          <p:cNvSpPr>
            <a:spLocks noGrp="1"/>
          </p:cNvSpPr>
          <p:nvPr>
            <p:ph idx="1"/>
          </p:nvPr>
        </p:nvSpPr>
        <p:spPr/>
        <p:txBody>
          <a:bodyPr/>
          <a:lstStyle/>
          <a:p>
            <a:endParaRPr lang="en-US"/>
          </a:p>
        </p:txBody>
      </p:sp>
      <p:sp>
        <p:nvSpPr>
          <p:cNvPr id="133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16A229EC-EB76-A442-B9A9-D342835A76E9}" type="slidenum">
              <a:rPr lang="en-US">
                <a:solidFill>
                  <a:schemeClr val="tx1"/>
                </a:solidFill>
              </a:rPr>
              <a:pPr/>
              <a:t>66</a:t>
            </a:fld>
            <a:endParaRPr lang="en-US">
              <a:solidFill>
                <a:schemeClr val="tx1"/>
              </a:solidFill>
            </a:endParaRPr>
          </a:p>
        </p:txBody>
      </p:sp>
      <p:sp>
        <p:nvSpPr>
          <p:cNvPr id="13317" name="Rectangle 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nchor="ctr">
            <a:spAutoFit/>
          </a:bodyPr>
          <a:lstStyle/>
          <a:p>
            <a:r>
              <a:rPr lang="en-US"/>
              <a:t/>
            </a:r>
            <a:br>
              <a:rPr lang="en-US"/>
            </a:br>
            <a:endParaRPr lang="en-US"/>
          </a:p>
        </p:txBody>
      </p:sp>
      <p:pic>
        <p:nvPicPr>
          <p:cNvPr id="133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524000"/>
            <a:ext cx="702945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Tree>
    <p:extLst>
      <p:ext uri="{BB962C8B-B14F-4D97-AF65-F5344CB8AC3E}">
        <p14:creationId xmlns:p14="http://schemas.microsoft.com/office/powerpoint/2010/main" val="318921724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081BA41F-D11A-F34C-8B5B-2AC4D8353F5A}" type="slidenum">
              <a:rPr lang="en-US">
                <a:solidFill>
                  <a:schemeClr val="tx1"/>
                </a:solidFill>
              </a:rPr>
              <a:pPr/>
              <a:t>67</a:t>
            </a:fld>
            <a:endParaRPr lang="en-US">
              <a:solidFill>
                <a:schemeClr val="tx1"/>
              </a:solidFill>
            </a:endParaRPr>
          </a:p>
        </p:txBody>
      </p:sp>
      <p:sp>
        <p:nvSpPr>
          <p:cNvPr id="22531" name="Rectangle 2"/>
          <p:cNvSpPr>
            <a:spLocks noGrp="1" noChangeArrowheads="1"/>
          </p:cNvSpPr>
          <p:nvPr>
            <p:ph type="title"/>
          </p:nvPr>
        </p:nvSpPr>
        <p:spPr>
          <a:xfrm>
            <a:off x="1143000" y="304800"/>
            <a:ext cx="7772400" cy="1143000"/>
          </a:xfrm>
        </p:spPr>
        <p:txBody>
          <a:bodyPr>
            <a:normAutofit fontScale="90000"/>
          </a:bodyPr>
          <a:lstStyle/>
          <a:p>
            <a:pPr eaLnBrk="1" hangingPunct="1"/>
            <a:r>
              <a:rPr lang="en-US"/>
              <a:t>III. Logical Design:</a:t>
            </a:r>
            <a:br>
              <a:rPr lang="en-US"/>
            </a:br>
            <a:r>
              <a:rPr lang="en-US" sz="2800"/>
              <a:t> e.g., schema for a patient appointment system</a:t>
            </a:r>
          </a:p>
        </p:txBody>
      </p:sp>
      <p:sp>
        <p:nvSpPr>
          <p:cNvPr id="22532" name="Rectangle 3"/>
          <p:cNvSpPr>
            <a:spLocks noGrp="1" noChangeArrowheads="1"/>
          </p:cNvSpPr>
          <p:nvPr>
            <p:ph type="body" idx="1"/>
          </p:nvPr>
        </p:nvSpPr>
        <p:spPr>
          <a:xfrm>
            <a:off x="1066800" y="1676400"/>
            <a:ext cx="7686675" cy="4621213"/>
          </a:xfrm>
        </p:spPr>
        <p:txBody>
          <a:bodyPr/>
          <a:lstStyle/>
          <a:p>
            <a:pPr eaLnBrk="1" hangingPunct="1">
              <a:lnSpc>
                <a:spcPct val="90000"/>
              </a:lnSpc>
            </a:pPr>
            <a:r>
              <a:rPr lang="en-US" sz="2600"/>
              <a:t>Doctor(</a:t>
            </a:r>
            <a:r>
              <a:rPr lang="en-US" sz="2600" u="sng"/>
              <a:t>doc_id</a:t>
            </a:r>
            <a:r>
              <a:rPr lang="en-US" sz="2600"/>
              <a:t>, doc_firstname, doc_lastname)</a:t>
            </a:r>
          </a:p>
          <a:p>
            <a:pPr eaLnBrk="1" hangingPunct="1">
              <a:lnSpc>
                <a:spcPct val="90000"/>
              </a:lnSpc>
            </a:pPr>
            <a:r>
              <a:rPr lang="en-US" sz="2600"/>
              <a:t>Patient(</a:t>
            </a:r>
            <a:r>
              <a:rPr lang="en-US" sz="2600" u="sng"/>
              <a:t>pat_id</a:t>
            </a:r>
            <a:r>
              <a:rPr lang="en-US" sz="2600"/>
              <a:t>, pat_firstname, pat_lastname, address, city, state)</a:t>
            </a:r>
          </a:p>
          <a:p>
            <a:pPr eaLnBrk="1" hangingPunct="1">
              <a:lnSpc>
                <a:spcPct val="90000"/>
              </a:lnSpc>
            </a:pPr>
            <a:r>
              <a:rPr lang="en-US" sz="2600"/>
              <a:t>Appointment(</a:t>
            </a:r>
            <a:r>
              <a:rPr lang="en-US" sz="2600" u="sng"/>
              <a:t>app_id</a:t>
            </a:r>
            <a:r>
              <a:rPr lang="en-US" sz="2600"/>
              <a:t>, date, time, duration, reason, </a:t>
            </a:r>
            <a:r>
              <a:rPr lang="en-US" sz="2600">
                <a:solidFill>
                  <a:srgbClr val="FF0000"/>
                </a:solidFill>
              </a:rPr>
              <a:t>doc_id, pat_id,</a:t>
            </a:r>
            <a:r>
              <a:rPr lang="en-US" sz="2600"/>
              <a:t> </a:t>
            </a:r>
            <a:r>
              <a:rPr lang="en-US" sz="2600">
                <a:solidFill>
                  <a:srgbClr val="FF0000"/>
                </a:solidFill>
              </a:rPr>
              <a:t>bill_no</a:t>
            </a:r>
            <a:r>
              <a:rPr lang="en-US" sz="2600"/>
              <a:t>)</a:t>
            </a:r>
          </a:p>
          <a:p>
            <a:pPr eaLnBrk="1" hangingPunct="1">
              <a:lnSpc>
                <a:spcPct val="90000"/>
              </a:lnSpc>
            </a:pPr>
            <a:r>
              <a:rPr lang="en-US" sz="2600"/>
              <a:t>Insurance Company(</a:t>
            </a:r>
            <a:r>
              <a:rPr lang="en-US" sz="2600" u="sng"/>
              <a:t>ins_name,</a:t>
            </a:r>
            <a:r>
              <a:rPr lang="en-US" sz="2600"/>
              <a:t> address, phone, benefit_contact)</a:t>
            </a:r>
          </a:p>
          <a:p>
            <a:pPr eaLnBrk="1" hangingPunct="1">
              <a:lnSpc>
                <a:spcPct val="90000"/>
              </a:lnSpc>
            </a:pPr>
            <a:r>
              <a:rPr lang="en-US" sz="2600"/>
              <a:t>Bill(</a:t>
            </a:r>
            <a:r>
              <a:rPr lang="en-US" sz="2600" u="sng"/>
              <a:t>bill_no,</a:t>
            </a:r>
            <a:r>
              <a:rPr lang="en-US" sz="2600"/>
              <a:t> amount_insured, amount_notinsured, date, status, </a:t>
            </a:r>
            <a:r>
              <a:rPr lang="en-US" sz="2600">
                <a:solidFill>
                  <a:srgbClr val="FF0000"/>
                </a:solidFill>
              </a:rPr>
              <a:t>app_id</a:t>
            </a:r>
            <a:r>
              <a:rPr lang="en-US" sz="2600"/>
              <a:t>)</a:t>
            </a:r>
          </a:p>
          <a:p>
            <a:pPr eaLnBrk="1" hangingPunct="1">
              <a:lnSpc>
                <a:spcPct val="90000"/>
              </a:lnSpc>
            </a:pPr>
            <a:r>
              <a:rPr lang="en-US" sz="2600"/>
              <a:t>Payment(</a:t>
            </a:r>
            <a:r>
              <a:rPr lang="en-US" sz="2600" u="sng"/>
              <a:t>receiptno</a:t>
            </a:r>
            <a:r>
              <a:rPr lang="en-US" sz="2600"/>
              <a:t>, payamount, etc., </a:t>
            </a:r>
            <a:r>
              <a:rPr lang="en-US" sz="2600">
                <a:solidFill>
                  <a:srgbClr val="FF0000"/>
                </a:solidFill>
              </a:rPr>
              <a:t>bill_no</a:t>
            </a:r>
            <a:r>
              <a:rPr lang="en-US" sz="2600"/>
              <a:t>, </a:t>
            </a:r>
            <a:r>
              <a:rPr lang="en-US" sz="2600">
                <a:solidFill>
                  <a:srgbClr val="FF0000"/>
                </a:solidFill>
              </a:rPr>
              <a:t>pat_id</a:t>
            </a:r>
            <a:r>
              <a:rPr lang="en-US" sz="2600"/>
              <a:t>, </a:t>
            </a:r>
            <a:r>
              <a:rPr lang="en-US" sz="2600">
                <a:solidFill>
                  <a:srgbClr val="FF0000"/>
                </a:solidFill>
              </a:rPr>
              <a:t>ins_name</a:t>
            </a:r>
            <a:r>
              <a:rPr lang="en-US" sz="2600"/>
              <a:t>)</a:t>
            </a:r>
          </a:p>
          <a:p>
            <a:pPr eaLnBrk="1" hangingPunct="1">
              <a:lnSpc>
                <a:spcPct val="90000"/>
              </a:lnSpc>
            </a:pPr>
            <a:endParaRPr lang="en-US" sz="2600"/>
          </a:p>
        </p:txBody>
      </p:sp>
    </p:spTree>
    <p:extLst>
      <p:ext uri="{BB962C8B-B14F-4D97-AF65-F5344CB8AC3E}">
        <p14:creationId xmlns:p14="http://schemas.microsoft.com/office/powerpoint/2010/main" val="29571704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Problems</a:t>
            </a:r>
            <a:endParaRPr lang="en-US" dirty="0"/>
          </a:p>
        </p:txBody>
      </p:sp>
      <p:sp>
        <p:nvSpPr>
          <p:cNvPr id="3" name="Content Placeholder 2"/>
          <p:cNvSpPr>
            <a:spLocks noGrp="1"/>
          </p:cNvSpPr>
          <p:nvPr>
            <p:ph idx="1"/>
          </p:nvPr>
        </p:nvSpPr>
        <p:spPr>
          <a:xfrm>
            <a:off x="457200" y="1608666"/>
            <a:ext cx="6301573" cy="3121493"/>
          </a:xfrm>
        </p:spPr>
        <p:txBody>
          <a:bodyPr>
            <a:normAutofit fontScale="92500" lnSpcReduction="10000"/>
          </a:bodyPr>
          <a:lstStyle/>
          <a:p>
            <a:r>
              <a:rPr lang="en-US" dirty="0" smtClean="0"/>
              <a:t>Data redundancy</a:t>
            </a:r>
          </a:p>
          <a:p>
            <a:pPr lvl="1"/>
            <a:r>
              <a:rPr lang="en-US" dirty="0" smtClean="0"/>
              <a:t>costly </a:t>
            </a:r>
            <a:r>
              <a:rPr lang="en-US" dirty="0" smtClean="0"/>
              <a:t>writes </a:t>
            </a:r>
            <a:br>
              <a:rPr lang="en-US" dirty="0" smtClean="0"/>
            </a:br>
            <a:r>
              <a:rPr lang="en-US" dirty="0" smtClean="0"/>
              <a:t>(as a trade-off for scalability and fast reads)</a:t>
            </a:r>
            <a:endParaRPr lang="en-US" dirty="0" smtClean="0"/>
          </a:p>
          <a:p>
            <a:pPr lvl="1"/>
            <a:endParaRPr lang="en-US" dirty="0" smtClean="0"/>
          </a:p>
          <a:p>
            <a:r>
              <a:rPr lang="en-US" dirty="0"/>
              <a:t>Limited application scenarios</a:t>
            </a:r>
          </a:p>
          <a:p>
            <a:pPr lvl="1"/>
            <a:r>
              <a:rPr lang="en-US" dirty="0" smtClean="0"/>
              <a:t>key-value and hierarchical model</a:t>
            </a:r>
            <a:endParaRPr lang="en-US" dirty="0"/>
          </a:p>
          <a:p>
            <a:endParaRPr lang="en-US" dirty="0"/>
          </a:p>
        </p:txBody>
      </p:sp>
      <p:pic>
        <p:nvPicPr>
          <p:cNvPr id="8" name="Picture 7"/>
          <p:cNvPicPr>
            <a:picLocks noChangeAspect="1"/>
          </p:cNvPicPr>
          <p:nvPr/>
        </p:nvPicPr>
        <p:blipFill>
          <a:blip r:embed="rId2"/>
          <a:stretch>
            <a:fillRect/>
          </a:stretch>
        </p:blipFill>
        <p:spPr>
          <a:xfrm>
            <a:off x="6305169" y="1653822"/>
            <a:ext cx="2109471" cy="1757893"/>
          </a:xfrm>
          <a:prstGeom prst="rect">
            <a:avLst/>
          </a:prstGeom>
        </p:spPr>
      </p:pic>
    </p:spTree>
    <p:extLst>
      <p:ext uri="{BB962C8B-B14F-4D97-AF65-F5344CB8AC3E}">
        <p14:creationId xmlns:p14="http://schemas.microsoft.com/office/powerpoint/2010/main" val="106467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Introduction to Databases</a:t>
            </a:r>
            <a:endParaRPr lang="en-US" dirty="0"/>
          </a:p>
        </p:txBody>
      </p:sp>
    </p:spTree>
    <p:extLst>
      <p:ext uri="{BB962C8B-B14F-4D97-AF65-F5344CB8AC3E}">
        <p14:creationId xmlns:p14="http://schemas.microsoft.com/office/powerpoint/2010/main" val="3170465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r>
              <a:rPr lang="en-US" sz="3600" dirty="0"/>
              <a:t>Database – backend for modern apps</a:t>
            </a:r>
          </a:p>
        </p:txBody>
      </p:sp>
      <p:sp>
        <p:nvSpPr>
          <p:cNvPr id="6147" name="Content Placeholder 2"/>
          <p:cNvSpPr>
            <a:spLocks noGrp="1"/>
          </p:cNvSpPr>
          <p:nvPr>
            <p:ph idx="1"/>
          </p:nvPr>
        </p:nvSpPr>
        <p:spPr>
          <a:xfrm>
            <a:off x="457200" y="1431060"/>
            <a:ext cx="8229600" cy="5583147"/>
          </a:xfrm>
        </p:spPr>
        <p:txBody>
          <a:bodyPr>
            <a:normAutofit/>
          </a:bodyPr>
          <a:lstStyle/>
          <a:p>
            <a:pPr eaLnBrk="1" hangingPunct="1">
              <a:lnSpc>
                <a:spcPct val="90000"/>
              </a:lnSpc>
            </a:pPr>
            <a:r>
              <a:rPr lang="en-US" sz="2700" dirty="0"/>
              <a:t>Social networking</a:t>
            </a:r>
          </a:p>
          <a:p>
            <a:pPr lvl="1" eaLnBrk="1" hangingPunct="1">
              <a:lnSpc>
                <a:spcPct val="90000"/>
              </a:lnSpc>
            </a:pPr>
            <a:r>
              <a:rPr lang="en-US" sz="2400" dirty="0"/>
              <a:t>Facebook</a:t>
            </a:r>
          </a:p>
          <a:p>
            <a:pPr lvl="2">
              <a:lnSpc>
                <a:spcPct val="90000"/>
              </a:lnSpc>
            </a:pPr>
            <a:r>
              <a:rPr lang="en-US" sz="2000" dirty="0"/>
              <a:t>Why Facebook uses MySQL for Timeline</a:t>
            </a:r>
          </a:p>
          <a:p>
            <a:pPr lvl="2" eaLnBrk="1" hangingPunct="1">
              <a:lnSpc>
                <a:spcPct val="90000"/>
              </a:lnSpc>
            </a:pPr>
            <a:r>
              <a:rPr lang="en-US" sz="2000" dirty="0" smtClean="0"/>
              <a:t>Facebook </a:t>
            </a:r>
            <a:r>
              <a:rPr lang="en-US" sz="2000" dirty="0"/>
              <a:t>shares some secrets on making MySQL scale</a:t>
            </a:r>
          </a:p>
          <a:p>
            <a:pPr lvl="1" eaLnBrk="1" hangingPunct="1">
              <a:lnSpc>
                <a:spcPct val="90000"/>
              </a:lnSpc>
            </a:pPr>
            <a:r>
              <a:rPr lang="en-US" sz="2400" dirty="0" smtClean="0"/>
              <a:t>NUS </a:t>
            </a:r>
            <a:r>
              <a:rPr lang="en-US" sz="2400" dirty="0"/>
              <a:t>Life -- https://</a:t>
            </a:r>
            <a:r>
              <a:rPr lang="en-US" sz="2400" dirty="0" err="1"/>
              <a:t>life.nus.edu.sg</a:t>
            </a:r>
            <a:r>
              <a:rPr lang="en-US" sz="2400" dirty="0"/>
              <a:t>/</a:t>
            </a:r>
          </a:p>
          <a:p>
            <a:pPr eaLnBrk="1" hangingPunct="1">
              <a:lnSpc>
                <a:spcPct val="90000"/>
              </a:lnSpc>
            </a:pPr>
            <a:endParaRPr lang="en-US" sz="2700" dirty="0" smtClean="0"/>
          </a:p>
          <a:p>
            <a:pPr eaLnBrk="1" hangingPunct="1">
              <a:lnSpc>
                <a:spcPct val="90000"/>
              </a:lnSpc>
            </a:pPr>
            <a:endParaRPr lang="en-US" sz="2700" dirty="0"/>
          </a:p>
          <a:p>
            <a:pPr eaLnBrk="1" hangingPunct="1">
              <a:lnSpc>
                <a:spcPct val="90000"/>
              </a:lnSpc>
            </a:pPr>
            <a:endParaRPr lang="en-US" sz="2700" dirty="0" smtClean="0"/>
          </a:p>
          <a:p>
            <a:pPr eaLnBrk="1" hangingPunct="1">
              <a:lnSpc>
                <a:spcPct val="90000"/>
              </a:lnSpc>
            </a:pPr>
            <a:endParaRPr lang="en-US" sz="2700" dirty="0"/>
          </a:p>
          <a:p>
            <a:pPr eaLnBrk="1" hangingPunct="1">
              <a:lnSpc>
                <a:spcPct val="90000"/>
              </a:lnSpc>
            </a:pPr>
            <a:endParaRPr lang="en-US" sz="2700" dirty="0" smtClean="0"/>
          </a:p>
          <a:p>
            <a:pPr eaLnBrk="1" hangingPunct="1">
              <a:lnSpc>
                <a:spcPct val="90000"/>
              </a:lnSpc>
            </a:pPr>
            <a:endParaRPr lang="en-US" sz="2700" dirty="0"/>
          </a:p>
          <a:p>
            <a:pPr eaLnBrk="1" hangingPunct="1">
              <a:lnSpc>
                <a:spcPct val="90000"/>
              </a:lnSpc>
            </a:pPr>
            <a:r>
              <a:rPr lang="en-US" sz="2700" dirty="0" smtClean="0"/>
              <a:t>Online </a:t>
            </a:r>
            <a:r>
              <a:rPr lang="en-US" sz="2700" dirty="0"/>
              <a:t>games</a:t>
            </a:r>
          </a:p>
          <a:p>
            <a:pPr lvl="1" eaLnBrk="1" hangingPunct="1">
              <a:lnSpc>
                <a:spcPct val="90000"/>
              </a:lnSpc>
            </a:pPr>
            <a:r>
              <a:rPr lang="en-US" sz="2400" dirty="0" smtClean="0"/>
              <a:t>MMOG – Massively Multiplayer Online Games</a:t>
            </a:r>
            <a:endParaRPr lang="en-US" sz="2400" dirty="0"/>
          </a:p>
        </p:txBody>
      </p:sp>
      <p:sp>
        <p:nvSpPr>
          <p:cNvPr id="61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Tahoma" charset="0"/>
                <a:ea typeface="ＭＳ Ｐゴシック" charset="0"/>
              </a:defRPr>
            </a:lvl1pPr>
            <a:lvl2pPr marL="742950" indent="-285750">
              <a:defRPr>
                <a:solidFill>
                  <a:srgbClr val="FFFF00"/>
                </a:solidFill>
                <a:latin typeface="Tahoma" charset="0"/>
                <a:ea typeface="ＭＳ Ｐゴシック" charset="0"/>
              </a:defRPr>
            </a:lvl2pPr>
            <a:lvl3pPr marL="1143000" indent="-228600">
              <a:defRPr>
                <a:solidFill>
                  <a:srgbClr val="FFFF00"/>
                </a:solidFill>
                <a:latin typeface="Tahoma" charset="0"/>
                <a:ea typeface="ＭＳ Ｐゴシック" charset="0"/>
              </a:defRPr>
            </a:lvl3pPr>
            <a:lvl4pPr marL="1600200" indent="-228600">
              <a:defRPr>
                <a:solidFill>
                  <a:srgbClr val="FFFF00"/>
                </a:solidFill>
                <a:latin typeface="Tahoma" charset="0"/>
                <a:ea typeface="ＭＳ Ｐゴシック" charset="0"/>
              </a:defRPr>
            </a:lvl4pPr>
            <a:lvl5pPr marL="2057400" indent="-228600">
              <a:defRPr>
                <a:solidFill>
                  <a:srgbClr val="FFFF00"/>
                </a:solidFill>
                <a:latin typeface="Tahoma" charset="0"/>
                <a:ea typeface="ＭＳ Ｐゴシック" charset="0"/>
              </a:defRPr>
            </a:lvl5pPr>
            <a:lvl6pPr marL="2514600" indent="-228600" algn="ctr" eaLnBrk="0" fontAlgn="base" hangingPunct="0">
              <a:spcBef>
                <a:spcPct val="0"/>
              </a:spcBef>
              <a:spcAft>
                <a:spcPct val="0"/>
              </a:spcAft>
              <a:defRPr>
                <a:solidFill>
                  <a:srgbClr val="FFFF00"/>
                </a:solidFill>
                <a:latin typeface="Tahoma" charset="0"/>
                <a:ea typeface="ＭＳ Ｐゴシック" charset="0"/>
              </a:defRPr>
            </a:lvl6pPr>
            <a:lvl7pPr marL="2971800" indent="-228600" algn="ctr" eaLnBrk="0" fontAlgn="base" hangingPunct="0">
              <a:spcBef>
                <a:spcPct val="0"/>
              </a:spcBef>
              <a:spcAft>
                <a:spcPct val="0"/>
              </a:spcAft>
              <a:defRPr>
                <a:solidFill>
                  <a:srgbClr val="FFFF00"/>
                </a:solidFill>
                <a:latin typeface="Tahoma" charset="0"/>
                <a:ea typeface="ＭＳ Ｐゴシック" charset="0"/>
              </a:defRPr>
            </a:lvl7pPr>
            <a:lvl8pPr marL="3429000" indent="-228600" algn="ctr" eaLnBrk="0" fontAlgn="base" hangingPunct="0">
              <a:spcBef>
                <a:spcPct val="0"/>
              </a:spcBef>
              <a:spcAft>
                <a:spcPct val="0"/>
              </a:spcAft>
              <a:defRPr>
                <a:solidFill>
                  <a:srgbClr val="FFFF00"/>
                </a:solidFill>
                <a:latin typeface="Tahoma" charset="0"/>
                <a:ea typeface="ＭＳ Ｐゴシック" charset="0"/>
              </a:defRPr>
            </a:lvl8pPr>
            <a:lvl9pPr marL="3886200" indent="-228600" algn="ctr" eaLnBrk="0" fontAlgn="base" hangingPunct="0">
              <a:spcBef>
                <a:spcPct val="0"/>
              </a:spcBef>
              <a:spcAft>
                <a:spcPct val="0"/>
              </a:spcAft>
              <a:defRPr>
                <a:solidFill>
                  <a:srgbClr val="FFFF00"/>
                </a:solidFill>
                <a:latin typeface="Tahoma" charset="0"/>
                <a:ea typeface="ＭＳ Ｐゴシック" charset="0"/>
              </a:defRPr>
            </a:lvl9pPr>
          </a:lstStyle>
          <a:p>
            <a:fld id="{5790E655-F707-0E4A-B679-D793F2742C1E}" type="slidenum">
              <a:rPr lang="en-US">
                <a:solidFill>
                  <a:schemeClr val="tx1"/>
                </a:solidFill>
              </a:rPr>
              <a:pPr/>
              <a:t>9</a:t>
            </a:fld>
            <a:endParaRPr lang="en-US">
              <a:solidFill>
                <a:schemeClr val="tx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361" y="3343307"/>
            <a:ext cx="4292438" cy="328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984446"/>
      </p:ext>
    </p:extLst>
  </p:cSld>
  <p:clrMapOvr>
    <a:masterClrMapping/>
  </p:clrMapOvr>
  <p:timing>
    <p:tnLst>
      <p:par>
        <p:cTn xmlns:p14="http://schemas.microsoft.com/office/powerpoint/2010/mai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99999"/>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9040</TotalTime>
  <Words>3465</Words>
  <Application>Microsoft Macintosh PowerPoint</Application>
  <PresentationFormat>On-screen Show (4:3)</PresentationFormat>
  <Paragraphs>580</Paragraphs>
  <Slides>67</Slides>
  <Notes>50</Notes>
  <HiddenSlides>0</HiddenSlides>
  <MMClips>0</MMClips>
  <ScaleCrop>false</ScaleCrop>
  <HeadingPairs>
    <vt:vector size="4" baseType="variant">
      <vt:variant>
        <vt:lpstr>Theme</vt:lpstr>
      </vt:variant>
      <vt:variant>
        <vt:i4>5</vt:i4>
      </vt:variant>
      <vt:variant>
        <vt:lpstr>Slide Titles</vt:lpstr>
      </vt:variant>
      <vt:variant>
        <vt:i4>67</vt:i4>
      </vt:variant>
    </vt:vector>
  </HeadingPairs>
  <TitlesOfParts>
    <vt:vector size="72" baseType="lpstr">
      <vt:lpstr>Office Theme</vt:lpstr>
      <vt:lpstr>2_Office Theme</vt:lpstr>
      <vt:lpstr>1_Executive</vt:lpstr>
      <vt:lpstr>1_Office Theme</vt:lpstr>
      <vt:lpstr>Executive</vt:lpstr>
      <vt:lpstr>Orbital Introduction to Databases</vt:lpstr>
      <vt:lpstr>Outline</vt:lpstr>
      <vt:lpstr>Google Datastore (recap from Lift-off session on GAE)</vt:lpstr>
      <vt:lpstr>Datastore</vt:lpstr>
      <vt:lpstr>Data Model</vt:lpstr>
      <vt:lpstr>Consistency</vt:lpstr>
      <vt:lpstr>Other Problems</vt:lpstr>
      <vt:lpstr>Introduction to Databases</vt:lpstr>
      <vt:lpstr>Database – backend for modern apps</vt:lpstr>
      <vt:lpstr>Database – backend for modern apps</vt:lpstr>
      <vt:lpstr>Database – backend for modern apps</vt:lpstr>
      <vt:lpstr>Database Design </vt:lpstr>
      <vt:lpstr>I. Conceptual Design</vt:lpstr>
      <vt:lpstr>Data analysis and Requirements</vt:lpstr>
      <vt:lpstr>Data analysis and Requirements: e.g., data requirements for a retailer</vt:lpstr>
      <vt:lpstr>Entity Relationship Modeling: e.g., ERD for a retailer</vt:lpstr>
      <vt:lpstr>Entity Relationship Modeling</vt:lpstr>
      <vt:lpstr>Entity Relationship Modeling</vt:lpstr>
      <vt:lpstr>Entity Relationship Modeling</vt:lpstr>
      <vt:lpstr>Entity Relationship Modeling</vt:lpstr>
      <vt:lpstr>Data Model Verification</vt:lpstr>
      <vt:lpstr>II. DBMS Software Selection</vt:lpstr>
      <vt:lpstr>II. DBMS Software Selection</vt:lpstr>
      <vt:lpstr>III. Logical Design</vt:lpstr>
      <vt:lpstr>III. Logical Design</vt:lpstr>
      <vt:lpstr>III. Logical Design:  e.g., schema for a retailer</vt:lpstr>
      <vt:lpstr>IV. Physical Design</vt:lpstr>
      <vt:lpstr>Exercises</vt:lpstr>
      <vt:lpstr>Design inventory database for FairPrice retailer</vt:lpstr>
      <vt:lpstr>Design inventory database for FairPrice retailer</vt:lpstr>
      <vt:lpstr>Hands-on</vt:lpstr>
      <vt:lpstr>Accessing databases from web apps</vt:lpstr>
      <vt:lpstr>Accessing databases from web apps</vt:lpstr>
      <vt:lpstr>SQL vs NoSQL</vt:lpstr>
      <vt:lpstr>SQL vs NoSQL</vt:lpstr>
      <vt:lpstr>PowerPoint Presentation</vt:lpstr>
      <vt:lpstr>PowerPoint Presentation</vt:lpstr>
      <vt:lpstr>PowerPoint Presentation</vt:lpstr>
      <vt:lpstr>SQL vs NoSQL</vt:lpstr>
      <vt:lpstr>SQL Databases</vt:lpstr>
      <vt:lpstr>PowerPoint Presentation</vt:lpstr>
      <vt:lpstr>PowerPoint Presentation</vt:lpstr>
      <vt:lpstr>Strict Consistency</vt:lpstr>
      <vt:lpstr>Strict Consistency</vt:lpstr>
      <vt:lpstr>Eventual Consistency</vt:lpstr>
      <vt:lpstr>Eventual Consistency</vt:lpstr>
      <vt:lpstr>Eventual Consistency</vt:lpstr>
      <vt:lpstr>SQL Databases</vt:lpstr>
      <vt:lpstr>SQL</vt:lpstr>
      <vt:lpstr>SQL vs NoSQL</vt:lpstr>
      <vt:lpstr>Structured vs Unstructured Data</vt:lpstr>
      <vt:lpstr>PowerPoint Presentation</vt:lpstr>
      <vt:lpstr>PowerPoint Presentation</vt:lpstr>
      <vt:lpstr>PowerPoint Presentation</vt:lpstr>
      <vt:lpstr>PowerPoint Presentation</vt:lpstr>
      <vt:lpstr>PowerPoint Presentation</vt:lpstr>
      <vt:lpstr>Facebook Inbox Search</vt:lpstr>
      <vt:lpstr>Facebook Inbox Search</vt:lpstr>
      <vt:lpstr>SQL-NoSQL Trade-off</vt:lpstr>
      <vt:lpstr>SQL-NoSQL Trade-off</vt:lpstr>
      <vt:lpstr>Middle Approach</vt:lpstr>
      <vt:lpstr>Craiglist</vt:lpstr>
      <vt:lpstr>References</vt:lpstr>
      <vt:lpstr>PowerPoint Presentation</vt:lpstr>
      <vt:lpstr>Data analysis and Requirements: e.g., business rules for a patient appointment system</vt:lpstr>
      <vt:lpstr>Entity Relationship Modeling: e.g., ERD for a patient appointment system</vt:lpstr>
      <vt:lpstr>III. Logical Design:  e.g., schema for a patient appointment system</vt:lpstr>
    </vt:vector>
  </TitlesOfParts>
  <Company>School Of Computing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Intelligence for Games</dc:title>
  <dc:creator>Lee Wee Sun</dc:creator>
  <cp:lastModifiedBy>mavericks users</cp:lastModifiedBy>
  <cp:revision>128</cp:revision>
  <dcterms:created xsi:type="dcterms:W3CDTF">2010-02-01T06:43:22Z</dcterms:created>
  <dcterms:modified xsi:type="dcterms:W3CDTF">2014-06-03T09:02:51Z</dcterms:modified>
</cp:coreProperties>
</file>